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75" r:id="rId1"/>
  </p:sldMasterIdLst>
  <p:notesMasterIdLst>
    <p:notesMasterId r:id="rId44"/>
  </p:notesMasterIdLst>
  <p:sldIdLst>
    <p:sldId id="256" r:id="rId2"/>
    <p:sldId id="260" r:id="rId3"/>
    <p:sldId id="266" r:id="rId4"/>
    <p:sldId id="287" r:id="rId5"/>
    <p:sldId id="312" r:id="rId6"/>
    <p:sldId id="262" r:id="rId7"/>
    <p:sldId id="288" r:id="rId8"/>
    <p:sldId id="308" r:id="rId9"/>
    <p:sldId id="313" r:id="rId10"/>
    <p:sldId id="314" r:id="rId11"/>
    <p:sldId id="315" r:id="rId12"/>
    <p:sldId id="261" r:id="rId13"/>
    <p:sldId id="267" r:id="rId14"/>
    <p:sldId id="264" r:id="rId15"/>
    <p:sldId id="291" r:id="rId16"/>
    <p:sldId id="297" r:id="rId17"/>
    <p:sldId id="311" r:id="rId18"/>
    <p:sldId id="298" r:id="rId19"/>
    <p:sldId id="296" r:id="rId20"/>
    <p:sldId id="275" r:id="rId21"/>
    <p:sldId id="276" r:id="rId22"/>
    <p:sldId id="281" r:id="rId23"/>
    <p:sldId id="280" r:id="rId24"/>
    <p:sldId id="282" r:id="rId25"/>
    <p:sldId id="283" r:id="rId26"/>
    <p:sldId id="299" r:id="rId27"/>
    <p:sldId id="285" r:id="rId28"/>
    <p:sldId id="293" r:id="rId29"/>
    <p:sldId id="286" r:id="rId30"/>
    <p:sldId id="278" r:id="rId31"/>
    <p:sldId id="304" r:id="rId32"/>
    <p:sldId id="307" r:id="rId33"/>
    <p:sldId id="302" r:id="rId34"/>
    <p:sldId id="309" r:id="rId35"/>
    <p:sldId id="303" r:id="rId36"/>
    <p:sldId id="310" r:id="rId37"/>
    <p:sldId id="259" r:id="rId38"/>
    <p:sldId id="290" r:id="rId39"/>
    <p:sldId id="258" r:id="rId40"/>
    <p:sldId id="295" r:id="rId41"/>
    <p:sldId id="263" r:id="rId42"/>
    <p:sldId id="284"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33"/>
    <p:restoredTop sz="81699" autoAdjust="0"/>
  </p:normalViewPr>
  <p:slideViewPr>
    <p:cSldViewPr snapToGrid="0" snapToObjects="1">
      <p:cViewPr>
        <p:scale>
          <a:sx n="72" d="100"/>
          <a:sy n="72" d="100"/>
        </p:scale>
        <p:origin x="1912" y="832"/>
      </p:cViewPr>
      <p:guideLst>
        <p:guide orient="horz" pos="2160"/>
        <p:guide pos="3840"/>
      </p:guideLst>
    </p:cSldViewPr>
  </p:slideViewPr>
  <p:notesTextViewPr>
    <p:cViewPr>
      <p:scale>
        <a:sx n="125" d="100"/>
        <a:sy n="12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e Zack" userId="9716c83ed4f5f874" providerId="LiveId" clId="{D1DDC511-D822-4A33-93C7-205C0B8B1E28}"/>
    <pc:docChg chg="undo custSel modSld">
      <pc:chgData name="Joe Zack" userId="9716c83ed4f5f874" providerId="LiveId" clId="{D1DDC511-D822-4A33-93C7-205C0B8B1E28}" dt="2018-02-08T02:23:38.920" v="468"/>
      <pc:docMkLst>
        <pc:docMk/>
      </pc:docMkLst>
      <pc:sldChg chg="delSp delAnim">
        <pc:chgData name="Joe Zack" userId="9716c83ed4f5f874" providerId="LiveId" clId="{D1DDC511-D822-4A33-93C7-205C0B8B1E28}" dt="2018-02-08T01:25:12.831" v="151" actId="478"/>
        <pc:sldMkLst>
          <pc:docMk/>
          <pc:sldMk cId="376909667" sldId="256"/>
        </pc:sldMkLst>
        <pc:picChg chg="del">
          <ac:chgData name="Joe Zack" userId="9716c83ed4f5f874" providerId="LiveId" clId="{D1DDC511-D822-4A33-93C7-205C0B8B1E28}" dt="2018-02-08T01:25:12.831" v="151" actId="478"/>
          <ac:picMkLst>
            <pc:docMk/>
            <pc:sldMk cId="376909667" sldId="256"/>
            <ac:picMk id="4" creationId="{848F7B76-0195-4B86-B575-E3BD67C8098C}"/>
          </ac:picMkLst>
        </pc:picChg>
      </pc:sldChg>
      <pc:sldChg chg="modTransition">
        <pc:chgData name="Joe Zack" userId="9716c83ed4f5f874" providerId="LiveId" clId="{D1DDC511-D822-4A33-93C7-205C0B8B1E28}" dt="2018-02-08T02:23:38.920" v="468"/>
        <pc:sldMkLst>
          <pc:docMk/>
          <pc:sldMk cId="225560238" sldId="259"/>
        </pc:sldMkLst>
      </pc:sldChg>
      <pc:sldChg chg="delSp delAnim modNotesTx">
        <pc:chgData name="Joe Zack" userId="9716c83ed4f5f874" providerId="LiveId" clId="{D1DDC511-D822-4A33-93C7-205C0B8B1E28}" dt="2018-02-08T01:26:40.564" v="221" actId="20577"/>
        <pc:sldMkLst>
          <pc:docMk/>
          <pc:sldMk cId="198430488" sldId="260"/>
        </pc:sldMkLst>
        <pc:picChg chg="del">
          <ac:chgData name="Joe Zack" userId="9716c83ed4f5f874" providerId="LiveId" clId="{D1DDC511-D822-4A33-93C7-205C0B8B1E28}" dt="2018-02-08T01:25:16.824" v="152" actId="478"/>
          <ac:picMkLst>
            <pc:docMk/>
            <pc:sldMk cId="198430488" sldId="260"/>
            <ac:picMk id="6" creationId="{B028F356-B8CC-44C6-B8FD-CA00EFFDFCE0}"/>
          </ac:picMkLst>
        </pc:picChg>
      </pc:sldChg>
      <pc:sldChg chg="delSp delAnim modNotesTx">
        <pc:chgData name="Joe Zack" userId="9716c83ed4f5f874" providerId="LiveId" clId="{D1DDC511-D822-4A33-93C7-205C0B8B1E28}" dt="2018-02-08T01:48:37.519" v="299" actId="20577"/>
        <pc:sldMkLst>
          <pc:docMk/>
          <pc:sldMk cId="1127013653" sldId="262"/>
        </pc:sldMkLst>
        <pc:picChg chg="del">
          <ac:chgData name="Joe Zack" userId="9716c83ed4f5f874" providerId="LiveId" clId="{D1DDC511-D822-4A33-93C7-205C0B8B1E28}" dt="2018-02-08T01:25:30.912" v="155" actId="478"/>
          <ac:picMkLst>
            <pc:docMk/>
            <pc:sldMk cId="1127013653" sldId="262"/>
            <ac:picMk id="7" creationId="{D08FDA8A-73A4-40D6-8424-9652B3DE4C30}"/>
          </ac:picMkLst>
        </pc:picChg>
      </pc:sldChg>
      <pc:sldChg chg="delSp delAnim modNotesTx">
        <pc:chgData name="Joe Zack" userId="9716c83ed4f5f874" providerId="LiveId" clId="{D1DDC511-D822-4A33-93C7-205C0B8B1E28}" dt="2018-02-08T01:25:22.496" v="153" actId="478"/>
        <pc:sldMkLst>
          <pc:docMk/>
          <pc:sldMk cId="340421229" sldId="266"/>
        </pc:sldMkLst>
        <pc:picChg chg="del">
          <ac:chgData name="Joe Zack" userId="9716c83ed4f5f874" providerId="LiveId" clId="{D1DDC511-D822-4A33-93C7-205C0B8B1E28}" dt="2018-02-08T01:25:22.496" v="153" actId="478"/>
          <ac:picMkLst>
            <pc:docMk/>
            <pc:sldMk cId="340421229" sldId="266"/>
            <ac:picMk id="7" creationId="{162907CE-8510-4C0B-9ABC-A127BA3EE8DF}"/>
          </ac:picMkLst>
        </pc:picChg>
      </pc:sldChg>
      <pc:sldChg chg="modSp">
        <pc:chgData name="Joe Zack" userId="9716c83ed4f5f874" providerId="LiveId" clId="{D1DDC511-D822-4A33-93C7-205C0B8B1E28}" dt="2018-02-08T02:09:37.669" v="353" actId="20577"/>
        <pc:sldMkLst>
          <pc:docMk/>
          <pc:sldMk cId="2009368288" sldId="275"/>
        </pc:sldMkLst>
        <pc:spChg chg="mod">
          <ac:chgData name="Joe Zack" userId="9716c83ed4f5f874" providerId="LiveId" clId="{D1DDC511-D822-4A33-93C7-205C0B8B1E28}" dt="2018-02-08T02:09:37.669" v="353" actId="20577"/>
          <ac:spMkLst>
            <pc:docMk/>
            <pc:sldMk cId="2009368288" sldId="275"/>
            <ac:spMk id="2" creationId="{00000000-0000-0000-0000-000000000000}"/>
          </ac:spMkLst>
        </pc:spChg>
      </pc:sldChg>
      <pc:sldChg chg="modSp modNotesTx">
        <pc:chgData name="Joe Zack" userId="9716c83ed4f5f874" providerId="LiveId" clId="{D1DDC511-D822-4A33-93C7-205C0B8B1E28}" dt="2018-02-08T02:11:03.554" v="414" actId="20577"/>
        <pc:sldMkLst>
          <pc:docMk/>
          <pc:sldMk cId="2803843437" sldId="276"/>
        </pc:sldMkLst>
        <pc:spChg chg="mod">
          <ac:chgData name="Joe Zack" userId="9716c83ed4f5f874" providerId="LiveId" clId="{D1DDC511-D822-4A33-93C7-205C0B8B1E28}" dt="2018-02-08T02:10:41.554" v="413" actId="113"/>
          <ac:spMkLst>
            <pc:docMk/>
            <pc:sldMk cId="2803843437" sldId="276"/>
            <ac:spMk id="17" creationId="{00000000-0000-0000-0000-000000000000}"/>
          </ac:spMkLst>
        </pc:spChg>
      </pc:sldChg>
      <pc:sldChg chg="modNotesTx">
        <pc:chgData name="Joe Zack" userId="9716c83ed4f5f874" providerId="LiveId" clId="{D1DDC511-D822-4A33-93C7-205C0B8B1E28}" dt="2018-02-08T02:18:18.773" v="433" actId="20577"/>
        <pc:sldMkLst>
          <pc:docMk/>
          <pc:sldMk cId="1887014214" sldId="280"/>
        </pc:sldMkLst>
      </pc:sldChg>
      <pc:sldChg chg="modSp">
        <pc:chgData name="Joe Zack" userId="9716c83ed4f5f874" providerId="LiveId" clId="{D1DDC511-D822-4A33-93C7-205C0B8B1E28}" dt="2018-02-08T02:23:05.728" v="467" actId="20577"/>
        <pc:sldMkLst>
          <pc:docMk/>
          <pc:sldMk cId="1403017679" sldId="285"/>
        </pc:sldMkLst>
        <pc:spChg chg="mod">
          <ac:chgData name="Joe Zack" userId="9716c83ed4f5f874" providerId="LiveId" clId="{D1DDC511-D822-4A33-93C7-205C0B8B1E28}" dt="2018-02-08T02:23:05.728" v="467" actId="20577"/>
          <ac:spMkLst>
            <pc:docMk/>
            <pc:sldMk cId="1403017679" sldId="285"/>
            <ac:spMk id="3" creationId="{00000000-0000-0000-0000-000000000000}"/>
          </ac:spMkLst>
        </pc:spChg>
      </pc:sldChg>
      <pc:sldChg chg="delSp delAnim">
        <pc:chgData name="Joe Zack" userId="9716c83ed4f5f874" providerId="LiveId" clId="{D1DDC511-D822-4A33-93C7-205C0B8B1E28}" dt="2018-02-08T01:25:27.041" v="154" actId="478"/>
        <pc:sldMkLst>
          <pc:docMk/>
          <pc:sldMk cId="316464168" sldId="287"/>
        </pc:sldMkLst>
        <pc:picChg chg="del">
          <ac:chgData name="Joe Zack" userId="9716c83ed4f5f874" providerId="LiveId" clId="{D1DDC511-D822-4A33-93C7-205C0B8B1E28}" dt="2018-02-08T01:25:27.041" v="154" actId="478"/>
          <ac:picMkLst>
            <pc:docMk/>
            <pc:sldMk cId="316464168" sldId="287"/>
            <ac:picMk id="6" creationId="{CE21657E-3823-4D38-8C14-4E4592586CFA}"/>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D997AE-1F41-4348-91A4-54C6A1D62A3C}"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D3DF637D-2DD5-44BD-B6E8-CB2A0299A902}">
      <dgm:prSet phldrT="[Text]"/>
      <dgm:spPr/>
      <dgm:t>
        <a:bodyPr/>
        <a:lstStyle/>
        <a:p>
          <a:r>
            <a:rPr lang="en-US" dirty="0"/>
            <a:t>Identify</a:t>
          </a:r>
        </a:p>
      </dgm:t>
    </dgm:pt>
    <dgm:pt modelId="{D9DE6BC1-988C-4626-AD16-6BD38A1FAA51}" type="parTrans" cxnId="{E4BCAD3C-998C-4D13-ADE1-98DD8C1B607C}">
      <dgm:prSet/>
      <dgm:spPr/>
      <dgm:t>
        <a:bodyPr/>
        <a:lstStyle/>
        <a:p>
          <a:endParaRPr lang="en-US"/>
        </a:p>
      </dgm:t>
    </dgm:pt>
    <dgm:pt modelId="{45626AF2-1BBB-48C3-ABE8-8BA3C891C998}" type="sibTrans" cxnId="{E4BCAD3C-998C-4D13-ADE1-98DD8C1B607C}">
      <dgm:prSet/>
      <dgm:spPr/>
      <dgm:t>
        <a:bodyPr/>
        <a:lstStyle/>
        <a:p>
          <a:endParaRPr lang="en-US"/>
        </a:p>
      </dgm:t>
    </dgm:pt>
    <dgm:pt modelId="{4ADD9F32-F72D-4808-9822-09B6C8B26230}">
      <dgm:prSet phldrT="[Text]"/>
      <dgm:spPr/>
      <dgm:t>
        <a:bodyPr/>
        <a:lstStyle/>
        <a:p>
          <a:r>
            <a:rPr lang="en-US" dirty="0"/>
            <a:t>Design</a:t>
          </a:r>
        </a:p>
      </dgm:t>
    </dgm:pt>
    <dgm:pt modelId="{75F1DE44-CC8F-4797-832D-A8636B0AC5E7}" type="parTrans" cxnId="{4E9C78BB-C2BD-4960-89EF-6EC6AD310DBB}">
      <dgm:prSet/>
      <dgm:spPr/>
      <dgm:t>
        <a:bodyPr/>
        <a:lstStyle/>
        <a:p>
          <a:endParaRPr lang="en-US"/>
        </a:p>
      </dgm:t>
    </dgm:pt>
    <dgm:pt modelId="{08CA4C06-FFDF-4028-A29E-4783DD284A1E}" type="sibTrans" cxnId="{4E9C78BB-C2BD-4960-89EF-6EC6AD310DBB}">
      <dgm:prSet/>
      <dgm:spPr/>
      <dgm:t>
        <a:bodyPr/>
        <a:lstStyle/>
        <a:p>
          <a:endParaRPr lang="en-US"/>
        </a:p>
      </dgm:t>
    </dgm:pt>
    <dgm:pt modelId="{851D32B7-01E4-4462-9316-1706FC5824D6}">
      <dgm:prSet phldrT="[Text]"/>
      <dgm:spPr/>
      <dgm:t>
        <a:bodyPr/>
        <a:lstStyle/>
        <a:p>
          <a:r>
            <a:rPr lang="en-US" dirty="0"/>
            <a:t>Execute</a:t>
          </a:r>
        </a:p>
      </dgm:t>
    </dgm:pt>
    <dgm:pt modelId="{77F3D56D-41E0-4AA6-995A-0AF45B89F582}" type="parTrans" cxnId="{AD4F6BFF-E4F5-4707-AB72-17A077C6917E}">
      <dgm:prSet/>
      <dgm:spPr/>
      <dgm:t>
        <a:bodyPr/>
        <a:lstStyle/>
        <a:p>
          <a:endParaRPr lang="en-US"/>
        </a:p>
      </dgm:t>
    </dgm:pt>
    <dgm:pt modelId="{C56D9408-E470-4E4E-9CB3-0B5AE2C93628}" type="sibTrans" cxnId="{AD4F6BFF-E4F5-4707-AB72-17A077C6917E}">
      <dgm:prSet/>
      <dgm:spPr/>
      <dgm:t>
        <a:bodyPr/>
        <a:lstStyle/>
        <a:p>
          <a:endParaRPr lang="en-US"/>
        </a:p>
      </dgm:t>
    </dgm:pt>
    <dgm:pt modelId="{F75696AA-E826-46D6-94E0-401360700733}">
      <dgm:prSet phldrT="[Text]"/>
      <dgm:spPr/>
      <dgm:t>
        <a:bodyPr/>
        <a:lstStyle/>
        <a:p>
          <a:r>
            <a:rPr lang="en-US" dirty="0"/>
            <a:t>Assess</a:t>
          </a:r>
        </a:p>
      </dgm:t>
    </dgm:pt>
    <dgm:pt modelId="{2EAEACD8-42CC-469C-BAE9-C29A8235B23B}" type="parTrans" cxnId="{5739171A-1E9E-4CDB-A227-DAD21BC7A49C}">
      <dgm:prSet/>
      <dgm:spPr/>
      <dgm:t>
        <a:bodyPr/>
        <a:lstStyle/>
        <a:p>
          <a:endParaRPr lang="en-US"/>
        </a:p>
      </dgm:t>
    </dgm:pt>
    <dgm:pt modelId="{06DE174F-D717-417B-B4C4-34368B5C0814}" type="sibTrans" cxnId="{5739171A-1E9E-4CDB-A227-DAD21BC7A49C}">
      <dgm:prSet/>
      <dgm:spPr/>
      <dgm:t>
        <a:bodyPr/>
        <a:lstStyle/>
        <a:p>
          <a:endParaRPr lang="en-US"/>
        </a:p>
      </dgm:t>
    </dgm:pt>
    <dgm:pt modelId="{75CEBED2-DBC3-4D9D-8B1F-278EF8464BF9}" type="pres">
      <dgm:prSet presAssocID="{5FD997AE-1F41-4348-91A4-54C6A1D62A3C}" presName="cycle" presStyleCnt="0">
        <dgm:presLayoutVars>
          <dgm:dir/>
          <dgm:resizeHandles val="exact"/>
        </dgm:presLayoutVars>
      </dgm:prSet>
      <dgm:spPr/>
    </dgm:pt>
    <dgm:pt modelId="{1D88F24F-F799-40C0-B31D-6548680E4F1F}" type="pres">
      <dgm:prSet presAssocID="{D3DF637D-2DD5-44BD-B6E8-CB2A0299A902}" presName="dummy" presStyleCnt="0"/>
      <dgm:spPr/>
    </dgm:pt>
    <dgm:pt modelId="{FD5FBE36-69AD-40D5-A4F6-8ECE234B87B5}" type="pres">
      <dgm:prSet presAssocID="{D3DF637D-2DD5-44BD-B6E8-CB2A0299A902}" presName="node" presStyleLbl="revTx" presStyleIdx="0" presStyleCnt="4">
        <dgm:presLayoutVars>
          <dgm:bulletEnabled val="1"/>
        </dgm:presLayoutVars>
      </dgm:prSet>
      <dgm:spPr/>
    </dgm:pt>
    <dgm:pt modelId="{8C104374-7F1A-4098-A1F6-8DE606CD8A0E}" type="pres">
      <dgm:prSet presAssocID="{45626AF2-1BBB-48C3-ABE8-8BA3C891C998}" presName="sibTrans" presStyleLbl="node1" presStyleIdx="0" presStyleCnt="4"/>
      <dgm:spPr/>
    </dgm:pt>
    <dgm:pt modelId="{36E43609-E053-4260-BF9C-79A10C3062E6}" type="pres">
      <dgm:prSet presAssocID="{4ADD9F32-F72D-4808-9822-09B6C8B26230}" presName="dummy" presStyleCnt="0"/>
      <dgm:spPr/>
    </dgm:pt>
    <dgm:pt modelId="{5642D498-68A6-4A3D-A0C5-FA40F5707C21}" type="pres">
      <dgm:prSet presAssocID="{4ADD9F32-F72D-4808-9822-09B6C8B26230}" presName="node" presStyleLbl="revTx" presStyleIdx="1" presStyleCnt="4">
        <dgm:presLayoutVars>
          <dgm:bulletEnabled val="1"/>
        </dgm:presLayoutVars>
      </dgm:prSet>
      <dgm:spPr/>
    </dgm:pt>
    <dgm:pt modelId="{12C4A35A-10A9-48F3-82C3-F0CC1C9C9AE4}" type="pres">
      <dgm:prSet presAssocID="{08CA4C06-FFDF-4028-A29E-4783DD284A1E}" presName="sibTrans" presStyleLbl="node1" presStyleIdx="1" presStyleCnt="4"/>
      <dgm:spPr/>
    </dgm:pt>
    <dgm:pt modelId="{B90DF058-A324-47DE-A002-398C0DF92617}" type="pres">
      <dgm:prSet presAssocID="{851D32B7-01E4-4462-9316-1706FC5824D6}" presName="dummy" presStyleCnt="0"/>
      <dgm:spPr/>
    </dgm:pt>
    <dgm:pt modelId="{0887FFD3-4DE9-4A07-B835-CD629BDF3B77}" type="pres">
      <dgm:prSet presAssocID="{851D32B7-01E4-4462-9316-1706FC5824D6}" presName="node" presStyleLbl="revTx" presStyleIdx="2" presStyleCnt="4">
        <dgm:presLayoutVars>
          <dgm:bulletEnabled val="1"/>
        </dgm:presLayoutVars>
      </dgm:prSet>
      <dgm:spPr/>
    </dgm:pt>
    <dgm:pt modelId="{7A4E8E5C-3DB2-47B5-98C4-30B1A886E6D2}" type="pres">
      <dgm:prSet presAssocID="{C56D9408-E470-4E4E-9CB3-0B5AE2C93628}" presName="sibTrans" presStyleLbl="node1" presStyleIdx="2" presStyleCnt="4"/>
      <dgm:spPr/>
    </dgm:pt>
    <dgm:pt modelId="{846DCF78-CE71-4AE6-AE09-F0904C0AA452}" type="pres">
      <dgm:prSet presAssocID="{F75696AA-E826-46D6-94E0-401360700733}" presName="dummy" presStyleCnt="0"/>
      <dgm:spPr/>
    </dgm:pt>
    <dgm:pt modelId="{4D68206D-4E89-4C50-909F-56D380871E46}" type="pres">
      <dgm:prSet presAssocID="{F75696AA-E826-46D6-94E0-401360700733}" presName="node" presStyleLbl="revTx" presStyleIdx="3" presStyleCnt="4">
        <dgm:presLayoutVars>
          <dgm:bulletEnabled val="1"/>
        </dgm:presLayoutVars>
      </dgm:prSet>
      <dgm:spPr/>
    </dgm:pt>
    <dgm:pt modelId="{889C6742-2316-4ADB-8DCA-24DD0490EDAA}" type="pres">
      <dgm:prSet presAssocID="{06DE174F-D717-417B-B4C4-34368B5C0814}" presName="sibTrans" presStyleLbl="node1" presStyleIdx="3" presStyleCnt="4"/>
      <dgm:spPr/>
    </dgm:pt>
  </dgm:ptLst>
  <dgm:cxnLst>
    <dgm:cxn modelId="{13E9B206-3620-45F5-B6CE-B1A7360399FD}" type="presOf" srcId="{08CA4C06-FFDF-4028-A29E-4783DD284A1E}" destId="{12C4A35A-10A9-48F3-82C3-F0CC1C9C9AE4}" srcOrd="0" destOrd="0" presId="urn:microsoft.com/office/officeart/2005/8/layout/cycle1"/>
    <dgm:cxn modelId="{5739171A-1E9E-4CDB-A227-DAD21BC7A49C}" srcId="{5FD997AE-1F41-4348-91A4-54C6A1D62A3C}" destId="{F75696AA-E826-46D6-94E0-401360700733}" srcOrd="3" destOrd="0" parTransId="{2EAEACD8-42CC-469C-BAE9-C29A8235B23B}" sibTransId="{06DE174F-D717-417B-B4C4-34368B5C0814}"/>
    <dgm:cxn modelId="{E4BCAD3C-998C-4D13-ADE1-98DD8C1B607C}" srcId="{5FD997AE-1F41-4348-91A4-54C6A1D62A3C}" destId="{D3DF637D-2DD5-44BD-B6E8-CB2A0299A902}" srcOrd="0" destOrd="0" parTransId="{D9DE6BC1-988C-4626-AD16-6BD38A1FAA51}" sibTransId="{45626AF2-1BBB-48C3-ABE8-8BA3C891C998}"/>
    <dgm:cxn modelId="{9F93035D-D2F2-42A9-8F27-4387FFE008C9}" type="presOf" srcId="{06DE174F-D717-417B-B4C4-34368B5C0814}" destId="{889C6742-2316-4ADB-8DCA-24DD0490EDAA}" srcOrd="0" destOrd="0" presId="urn:microsoft.com/office/officeart/2005/8/layout/cycle1"/>
    <dgm:cxn modelId="{32473279-E877-459F-8085-FEB805E5DD3F}" type="presOf" srcId="{F75696AA-E826-46D6-94E0-401360700733}" destId="{4D68206D-4E89-4C50-909F-56D380871E46}" srcOrd="0" destOrd="0" presId="urn:microsoft.com/office/officeart/2005/8/layout/cycle1"/>
    <dgm:cxn modelId="{5E3B9297-DF8D-4318-A8D4-DC7845795007}" type="presOf" srcId="{851D32B7-01E4-4462-9316-1706FC5824D6}" destId="{0887FFD3-4DE9-4A07-B835-CD629BDF3B77}" srcOrd="0" destOrd="0" presId="urn:microsoft.com/office/officeart/2005/8/layout/cycle1"/>
    <dgm:cxn modelId="{C9E1D099-D064-43CB-A3D1-994A37F1BD52}" type="presOf" srcId="{45626AF2-1BBB-48C3-ABE8-8BA3C891C998}" destId="{8C104374-7F1A-4098-A1F6-8DE606CD8A0E}" srcOrd="0" destOrd="0" presId="urn:microsoft.com/office/officeart/2005/8/layout/cycle1"/>
    <dgm:cxn modelId="{47C5859E-E3FA-4DAC-B510-88EABFA1D93C}" type="presOf" srcId="{C56D9408-E470-4E4E-9CB3-0B5AE2C93628}" destId="{7A4E8E5C-3DB2-47B5-98C4-30B1A886E6D2}" srcOrd="0" destOrd="0" presId="urn:microsoft.com/office/officeart/2005/8/layout/cycle1"/>
    <dgm:cxn modelId="{4E9C78BB-C2BD-4960-89EF-6EC6AD310DBB}" srcId="{5FD997AE-1F41-4348-91A4-54C6A1D62A3C}" destId="{4ADD9F32-F72D-4808-9822-09B6C8B26230}" srcOrd="1" destOrd="0" parTransId="{75F1DE44-CC8F-4797-832D-A8636B0AC5E7}" sibTransId="{08CA4C06-FFDF-4028-A29E-4783DD284A1E}"/>
    <dgm:cxn modelId="{F55C03CA-F694-474D-B8FE-DB40B59C8088}" type="presOf" srcId="{D3DF637D-2DD5-44BD-B6E8-CB2A0299A902}" destId="{FD5FBE36-69AD-40D5-A4F6-8ECE234B87B5}" srcOrd="0" destOrd="0" presId="urn:microsoft.com/office/officeart/2005/8/layout/cycle1"/>
    <dgm:cxn modelId="{58B05ECD-8153-4C47-B51C-926DC9B20B80}" type="presOf" srcId="{5FD997AE-1F41-4348-91A4-54C6A1D62A3C}" destId="{75CEBED2-DBC3-4D9D-8B1F-278EF8464BF9}" srcOrd="0" destOrd="0" presId="urn:microsoft.com/office/officeart/2005/8/layout/cycle1"/>
    <dgm:cxn modelId="{1437DDFA-9FB9-4359-88A8-651F0F46EB14}" type="presOf" srcId="{4ADD9F32-F72D-4808-9822-09B6C8B26230}" destId="{5642D498-68A6-4A3D-A0C5-FA40F5707C21}" srcOrd="0" destOrd="0" presId="urn:microsoft.com/office/officeart/2005/8/layout/cycle1"/>
    <dgm:cxn modelId="{AD4F6BFF-E4F5-4707-AB72-17A077C6917E}" srcId="{5FD997AE-1F41-4348-91A4-54C6A1D62A3C}" destId="{851D32B7-01E4-4462-9316-1706FC5824D6}" srcOrd="2" destOrd="0" parTransId="{77F3D56D-41E0-4AA6-995A-0AF45B89F582}" sibTransId="{C56D9408-E470-4E4E-9CB3-0B5AE2C93628}"/>
    <dgm:cxn modelId="{BB2E43B9-EE66-4C65-A62D-AF2DE322BB3C}" type="presParOf" srcId="{75CEBED2-DBC3-4D9D-8B1F-278EF8464BF9}" destId="{1D88F24F-F799-40C0-B31D-6548680E4F1F}" srcOrd="0" destOrd="0" presId="urn:microsoft.com/office/officeart/2005/8/layout/cycle1"/>
    <dgm:cxn modelId="{E8E9A8C9-B4D8-446D-979A-34A1AA9CF103}" type="presParOf" srcId="{75CEBED2-DBC3-4D9D-8B1F-278EF8464BF9}" destId="{FD5FBE36-69AD-40D5-A4F6-8ECE234B87B5}" srcOrd="1" destOrd="0" presId="urn:microsoft.com/office/officeart/2005/8/layout/cycle1"/>
    <dgm:cxn modelId="{85FC139B-2404-41E0-83FC-D7DC087ABE8F}" type="presParOf" srcId="{75CEBED2-DBC3-4D9D-8B1F-278EF8464BF9}" destId="{8C104374-7F1A-4098-A1F6-8DE606CD8A0E}" srcOrd="2" destOrd="0" presId="urn:microsoft.com/office/officeart/2005/8/layout/cycle1"/>
    <dgm:cxn modelId="{7D89771B-4255-4255-B164-E9FD3DE45D0A}" type="presParOf" srcId="{75CEBED2-DBC3-4D9D-8B1F-278EF8464BF9}" destId="{36E43609-E053-4260-BF9C-79A10C3062E6}" srcOrd="3" destOrd="0" presId="urn:microsoft.com/office/officeart/2005/8/layout/cycle1"/>
    <dgm:cxn modelId="{D615DE6B-A5D4-41D4-8EDD-DF3488648C23}" type="presParOf" srcId="{75CEBED2-DBC3-4D9D-8B1F-278EF8464BF9}" destId="{5642D498-68A6-4A3D-A0C5-FA40F5707C21}" srcOrd="4" destOrd="0" presId="urn:microsoft.com/office/officeart/2005/8/layout/cycle1"/>
    <dgm:cxn modelId="{D3B7D880-1371-4285-836B-EF999E0EE795}" type="presParOf" srcId="{75CEBED2-DBC3-4D9D-8B1F-278EF8464BF9}" destId="{12C4A35A-10A9-48F3-82C3-F0CC1C9C9AE4}" srcOrd="5" destOrd="0" presId="urn:microsoft.com/office/officeart/2005/8/layout/cycle1"/>
    <dgm:cxn modelId="{242004C5-3ACD-414B-AFC7-44BAB39A72D6}" type="presParOf" srcId="{75CEBED2-DBC3-4D9D-8B1F-278EF8464BF9}" destId="{B90DF058-A324-47DE-A002-398C0DF92617}" srcOrd="6" destOrd="0" presId="urn:microsoft.com/office/officeart/2005/8/layout/cycle1"/>
    <dgm:cxn modelId="{64AFDA6E-1F95-4F65-991C-29BC7F3E51ED}" type="presParOf" srcId="{75CEBED2-DBC3-4D9D-8B1F-278EF8464BF9}" destId="{0887FFD3-4DE9-4A07-B835-CD629BDF3B77}" srcOrd="7" destOrd="0" presId="urn:microsoft.com/office/officeart/2005/8/layout/cycle1"/>
    <dgm:cxn modelId="{71789B28-0045-471B-96B5-FD088C6828B2}" type="presParOf" srcId="{75CEBED2-DBC3-4D9D-8B1F-278EF8464BF9}" destId="{7A4E8E5C-3DB2-47B5-98C4-30B1A886E6D2}" srcOrd="8" destOrd="0" presId="urn:microsoft.com/office/officeart/2005/8/layout/cycle1"/>
    <dgm:cxn modelId="{146ABB2A-2476-4FC3-9789-DA1D66A4C7F1}" type="presParOf" srcId="{75CEBED2-DBC3-4D9D-8B1F-278EF8464BF9}" destId="{846DCF78-CE71-4AE6-AE09-F0904C0AA452}" srcOrd="9" destOrd="0" presId="urn:microsoft.com/office/officeart/2005/8/layout/cycle1"/>
    <dgm:cxn modelId="{FCDE893D-F305-409C-823D-CB2BD2FC29A4}" type="presParOf" srcId="{75CEBED2-DBC3-4D9D-8B1F-278EF8464BF9}" destId="{4D68206D-4E89-4C50-909F-56D380871E46}" srcOrd="10" destOrd="0" presId="urn:microsoft.com/office/officeart/2005/8/layout/cycle1"/>
    <dgm:cxn modelId="{186BF049-8358-464E-AE93-316D53D50CF1}" type="presParOf" srcId="{75CEBED2-DBC3-4D9D-8B1F-278EF8464BF9}" destId="{889C6742-2316-4ADB-8DCA-24DD0490EDAA}"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5FBE36-69AD-40D5-A4F6-8ECE234B87B5}">
      <dsp:nvSpPr>
        <dsp:cNvPr id="0" name=""/>
        <dsp:cNvSpPr/>
      </dsp:nvSpPr>
      <dsp:spPr>
        <a:xfrm>
          <a:off x="2620832" y="80588"/>
          <a:ext cx="1273311" cy="12733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Identify</a:t>
          </a:r>
        </a:p>
      </dsp:txBody>
      <dsp:txXfrm>
        <a:off x="2620832" y="80588"/>
        <a:ext cx="1273311" cy="1273311"/>
      </dsp:txXfrm>
    </dsp:sp>
    <dsp:sp modelId="{8C104374-7F1A-4098-A1F6-8DE606CD8A0E}">
      <dsp:nvSpPr>
        <dsp:cNvPr id="0" name=""/>
        <dsp:cNvSpPr/>
      </dsp:nvSpPr>
      <dsp:spPr>
        <a:xfrm>
          <a:off x="379358" y="598"/>
          <a:ext cx="3594774" cy="3594774"/>
        </a:xfrm>
        <a:prstGeom prst="circularArrow">
          <a:avLst>
            <a:gd name="adj1" fmla="val 6907"/>
            <a:gd name="adj2" fmla="val 465754"/>
            <a:gd name="adj3" fmla="val 547722"/>
            <a:gd name="adj4" fmla="val 20586524"/>
            <a:gd name="adj5" fmla="val 805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42D498-68A6-4A3D-A0C5-FA40F5707C21}">
      <dsp:nvSpPr>
        <dsp:cNvPr id="0" name=""/>
        <dsp:cNvSpPr/>
      </dsp:nvSpPr>
      <dsp:spPr>
        <a:xfrm>
          <a:off x="2620832" y="2242072"/>
          <a:ext cx="1273311" cy="12733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Design</a:t>
          </a:r>
        </a:p>
      </dsp:txBody>
      <dsp:txXfrm>
        <a:off x="2620832" y="2242072"/>
        <a:ext cx="1273311" cy="1273311"/>
      </dsp:txXfrm>
    </dsp:sp>
    <dsp:sp modelId="{12C4A35A-10A9-48F3-82C3-F0CC1C9C9AE4}">
      <dsp:nvSpPr>
        <dsp:cNvPr id="0" name=""/>
        <dsp:cNvSpPr/>
      </dsp:nvSpPr>
      <dsp:spPr>
        <a:xfrm>
          <a:off x="379358" y="598"/>
          <a:ext cx="3594774" cy="3594774"/>
        </a:xfrm>
        <a:prstGeom prst="circularArrow">
          <a:avLst>
            <a:gd name="adj1" fmla="val 6907"/>
            <a:gd name="adj2" fmla="val 465754"/>
            <a:gd name="adj3" fmla="val 5947722"/>
            <a:gd name="adj4" fmla="val 4386524"/>
            <a:gd name="adj5" fmla="val 805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87FFD3-4DE9-4A07-B835-CD629BDF3B77}">
      <dsp:nvSpPr>
        <dsp:cNvPr id="0" name=""/>
        <dsp:cNvSpPr/>
      </dsp:nvSpPr>
      <dsp:spPr>
        <a:xfrm>
          <a:off x="459348" y="2242072"/>
          <a:ext cx="1273311" cy="12733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Execute</a:t>
          </a:r>
        </a:p>
      </dsp:txBody>
      <dsp:txXfrm>
        <a:off x="459348" y="2242072"/>
        <a:ext cx="1273311" cy="1273311"/>
      </dsp:txXfrm>
    </dsp:sp>
    <dsp:sp modelId="{7A4E8E5C-3DB2-47B5-98C4-30B1A886E6D2}">
      <dsp:nvSpPr>
        <dsp:cNvPr id="0" name=""/>
        <dsp:cNvSpPr/>
      </dsp:nvSpPr>
      <dsp:spPr>
        <a:xfrm>
          <a:off x="379358" y="598"/>
          <a:ext cx="3594774" cy="3594774"/>
        </a:xfrm>
        <a:prstGeom prst="circularArrow">
          <a:avLst>
            <a:gd name="adj1" fmla="val 6907"/>
            <a:gd name="adj2" fmla="val 465754"/>
            <a:gd name="adj3" fmla="val 11347722"/>
            <a:gd name="adj4" fmla="val 9786524"/>
            <a:gd name="adj5" fmla="val 805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68206D-4E89-4C50-909F-56D380871E46}">
      <dsp:nvSpPr>
        <dsp:cNvPr id="0" name=""/>
        <dsp:cNvSpPr/>
      </dsp:nvSpPr>
      <dsp:spPr>
        <a:xfrm>
          <a:off x="459348" y="80588"/>
          <a:ext cx="1273311" cy="12733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Assess</a:t>
          </a:r>
        </a:p>
      </dsp:txBody>
      <dsp:txXfrm>
        <a:off x="459348" y="80588"/>
        <a:ext cx="1273311" cy="1273311"/>
      </dsp:txXfrm>
    </dsp:sp>
    <dsp:sp modelId="{889C6742-2316-4ADB-8DCA-24DD0490EDAA}">
      <dsp:nvSpPr>
        <dsp:cNvPr id="0" name=""/>
        <dsp:cNvSpPr/>
      </dsp:nvSpPr>
      <dsp:spPr>
        <a:xfrm>
          <a:off x="379358" y="598"/>
          <a:ext cx="3594774" cy="3594774"/>
        </a:xfrm>
        <a:prstGeom prst="circularArrow">
          <a:avLst>
            <a:gd name="adj1" fmla="val 6907"/>
            <a:gd name="adj2" fmla="val 465754"/>
            <a:gd name="adj3" fmla="val 16747722"/>
            <a:gd name="adj4" fmla="val 15186524"/>
            <a:gd name="adj5" fmla="val 805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52BD4F-C961-4940-B03D-86A7BC7418BF}" type="datetimeFigureOut">
              <a:rPr lang="en-US" smtClean="0"/>
              <a:t>3/16/18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164F97-7C04-3B4F-A37B-7BF2B5DE8DD2}" type="slidenum">
              <a:rPr lang="en-US" smtClean="0"/>
              <a:t>‹#›</a:t>
            </a:fld>
            <a:endParaRPr lang="en-US"/>
          </a:p>
        </p:txBody>
      </p:sp>
    </p:spTree>
    <p:extLst>
      <p:ext uri="{BB962C8B-B14F-4D97-AF65-F5344CB8AC3E}">
        <p14:creationId xmlns:p14="http://schemas.microsoft.com/office/powerpoint/2010/main" val="12671688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164F97-7C04-3B4F-A37B-7BF2B5DE8DD2}" type="slidenum">
              <a:rPr lang="en-US" smtClean="0"/>
              <a:t>1</a:t>
            </a:fld>
            <a:endParaRPr lang="en-US"/>
          </a:p>
        </p:txBody>
      </p:sp>
    </p:spTree>
    <p:extLst>
      <p:ext uri="{BB962C8B-B14F-4D97-AF65-F5344CB8AC3E}">
        <p14:creationId xmlns:p14="http://schemas.microsoft.com/office/powerpoint/2010/main" val="494577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Can’t you flip it on like a switch?</a:t>
            </a:r>
          </a:p>
          <a:p>
            <a:pPr marL="171450" indent="-171450">
              <a:buFont typeface="Arial" panose="020B0604020202020204" pitchFamily="34" charset="0"/>
              <a:buChar char="•"/>
            </a:pPr>
            <a:r>
              <a:rPr lang="en-US" dirty="0"/>
              <a:t>Sure, you could decide line by line, variable by variable – but your brain is desperate to operate at a higher level</a:t>
            </a:r>
          </a:p>
          <a:p>
            <a:pPr marL="171450" indent="-171450">
              <a:buFont typeface="Arial" panose="020B0604020202020204" pitchFamily="34" charset="0"/>
              <a:buChar char="•"/>
            </a:pPr>
            <a:r>
              <a:rPr lang="en-US" dirty="0"/>
              <a:t>It’s constantly trying to kick into auto-pilot</a:t>
            </a:r>
          </a:p>
          <a:p>
            <a:pPr marL="171450" indent="-171450">
              <a:buFont typeface="Arial" panose="020B0604020202020204" pitchFamily="34" charset="0"/>
              <a:buChar char="•"/>
            </a:pPr>
            <a:r>
              <a:rPr lang="en-US" dirty="0"/>
              <a:t>If your not careful, you can end up internalizing those bad habits and slipping into them</a:t>
            </a:r>
          </a:p>
        </p:txBody>
      </p:sp>
      <p:sp>
        <p:nvSpPr>
          <p:cNvPr id="4" name="Slide Number Placeholder 3"/>
          <p:cNvSpPr>
            <a:spLocks noGrp="1"/>
          </p:cNvSpPr>
          <p:nvPr>
            <p:ph type="sldNum" sz="quarter" idx="10"/>
          </p:nvPr>
        </p:nvSpPr>
        <p:spPr/>
        <p:txBody>
          <a:bodyPr/>
          <a:lstStyle/>
          <a:p>
            <a:fld id="{31164F97-7C04-3B4F-A37B-7BF2B5DE8DD2}" type="slidenum">
              <a:rPr lang="en-US" smtClean="0"/>
              <a:t>10</a:t>
            </a:fld>
            <a:endParaRPr lang="en-US"/>
          </a:p>
        </p:txBody>
      </p:sp>
    </p:spTree>
    <p:extLst>
      <p:ext uri="{BB962C8B-B14F-4D97-AF65-F5344CB8AC3E}">
        <p14:creationId xmlns:p14="http://schemas.microsoft.com/office/powerpoint/2010/main" val="2477688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Ideally we wouldn’t have any bad habits to fix</a:t>
            </a:r>
          </a:p>
          <a:p>
            <a:pPr marL="171450" indent="-171450">
              <a:buFont typeface="Arial" panose="020B0604020202020204" pitchFamily="34" charset="0"/>
              <a:buChar char="•"/>
            </a:pPr>
            <a:r>
              <a:rPr lang="en-US" dirty="0"/>
              <a:t>Back on planet earth….</a:t>
            </a:r>
          </a:p>
          <a:p>
            <a:pPr marL="628650" lvl="1" indent="-171450">
              <a:buFont typeface="Arial" panose="020B0604020202020204" pitchFamily="34" charset="0"/>
              <a:buChar char="•"/>
            </a:pPr>
            <a:r>
              <a:rPr lang="en-US" dirty="0"/>
              <a:t>What is the signal?</a:t>
            </a:r>
          </a:p>
          <a:p>
            <a:pPr marL="628650" lvl="1" indent="-171450">
              <a:buFont typeface="Arial" panose="020B0604020202020204" pitchFamily="34" charset="0"/>
              <a:buChar char="•"/>
            </a:pPr>
            <a:r>
              <a:rPr lang="en-US" dirty="0"/>
              <a:t>What should you do instead?</a:t>
            </a:r>
          </a:p>
          <a:p>
            <a:pPr marL="628650" lvl="1" indent="-171450">
              <a:buFont typeface="Arial" panose="020B0604020202020204" pitchFamily="34" charset="0"/>
              <a:buChar char="•"/>
            </a:pPr>
            <a:r>
              <a:rPr lang="en-US" dirty="0"/>
              <a:t>How can we reward?</a:t>
            </a:r>
          </a:p>
          <a:p>
            <a:pPr marL="1085850" lvl="2" indent="-171450">
              <a:buFont typeface="Arial" panose="020B0604020202020204" pitchFamily="34" charset="0"/>
              <a:buChar char="•"/>
            </a:pPr>
            <a:r>
              <a:rPr lang="en-US" dirty="0"/>
              <a:t>PR?</a:t>
            </a:r>
          </a:p>
          <a:p>
            <a:pPr marL="1085850" lvl="2" indent="-171450">
              <a:buFont typeface="Arial" panose="020B0604020202020204" pitchFamily="34" charset="0"/>
              <a:buChar char="•"/>
            </a:pPr>
            <a:r>
              <a:rPr lang="en-US" dirty="0"/>
              <a:t>Talk about it?</a:t>
            </a:r>
          </a:p>
          <a:p>
            <a:pPr marL="1085850" lvl="2" indent="-171450">
              <a:buFont typeface="Arial" panose="020B0604020202020204" pitchFamily="34" charset="0"/>
              <a:buChar char="•"/>
            </a:pPr>
            <a:r>
              <a:rPr lang="en-US" dirty="0"/>
              <a:t>Get a coffee?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31164F97-7C04-3B4F-A37B-7BF2B5DE8DD2}" type="slidenum">
              <a:rPr lang="en-US" smtClean="0"/>
              <a:t>11</a:t>
            </a:fld>
            <a:endParaRPr lang="en-US"/>
          </a:p>
        </p:txBody>
      </p:sp>
    </p:spTree>
    <p:extLst>
      <p:ext uri="{BB962C8B-B14F-4D97-AF65-F5344CB8AC3E}">
        <p14:creationId xmlns:p14="http://schemas.microsoft.com/office/powerpoint/2010/main" val="3256227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average pro basketball player in the NBA</a:t>
            </a:r>
            <a:r>
              <a:rPr lang="en-US" baseline="0" dirty="0"/>
              <a:t> is 6’7”</a:t>
            </a:r>
          </a:p>
          <a:p>
            <a:r>
              <a:rPr lang="en-US" baseline="0" dirty="0"/>
              <a:t>People who speak tonal languages are more likely to develop perfect “pitch”</a:t>
            </a:r>
          </a:p>
          <a:p>
            <a:r>
              <a:rPr lang="en-US" dirty="0"/>
              <a:t>Michael Phelps</a:t>
            </a:r>
            <a:r>
              <a:rPr lang="en-US" baseline="0" dirty="0"/>
              <a:t> has better lung capacity and produces less lactic acid</a:t>
            </a:r>
          </a:p>
          <a:p>
            <a:r>
              <a:rPr lang="en-US" baseline="0" dirty="0"/>
              <a:t>However, do you really think that you’ve hit your capacity? Are you anywhere near it?</a:t>
            </a:r>
          </a:p>
        </p:txBody>
      </p:sp>
      <p:sp>
        <p:nvSpPr>
          <p:cNvPr id="4" name="Slide Number Placeholder 3"/>
          <p:cNvSpPr>
            <a:spLocks noGrp="1"/>
          </p:cNvSpPr>
          <p:nvPr>
            <p:ph type="sldNum" sz="quarter" idx="10"/>
          </p:nvPr>
        </p:nvSpPr>
        <p:spPr/>
        <p:txBody>
          <a:bodyPr/>
          <a:lstStyle/>
          <a:p>
            <a:fld id="{31164F97-7C04-3B4F-A37B-7BF2B5DE8DD2}" type="slidenum">
              <a:rPr lang="en-US" smtClean="0"/>
              <a:t>12</a:t>
            </a:fld>
            <a:endParaRPr lang="en-US"/>
          </a:p>
        </p:txBody>
      </p:sp>
    </p:spTree>
    <p:extLst>
      <p:ext uri="{BB962C8B-B14F-4D97-AF65-F5344CB8AC3E}">
        <p14:creationId xmlns:p14="http://schemas.microsoft.com/office/powerpoint/2010/main" val="12430688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should you do if you really want to improve?</a:t>
            </a:r>
          </a:p>
          <a:p>
            <a:endParaRPr lang="en-US" dirty="0"/>
          </a:p>
          <a:p>
            <a:r>
              <a:rPr lang="en-US" dirty="0"/>
              <a:t>Answer is deliberate practice: Deliberate practice is a results driven feedback loop that requires focused attention.</a:t>
            </a:r>
          </a:p>
          <a:p>
            <a:endParaRPr lang="en-US" dirty="0"/>
          </a:p>
          <a:p>
            <a:r>
              <a:rPr lang="en-US" dirty="0"/>
              <a:t>It’s important, because researchers say that deliberate practice is the </a:t>
            </a:r>
            <a:r>
              <a:rPr lang="en-US" b="1" dirty="0"/>
              <a:t>best</a:t>
            </a:r>
            <a:r>
              <a:rPr lang="en-US" dirty="0"/>
              <a:t> way to develop skills.</a:t>
            </a:r>
          </a:p>
          <a:p>
            <a:endParaRPr lang="en-US" dirty="0"/>
          </a:p>
          <a:p>
            <a:r>
              <a:rPr lang="en-US" dirty="0"/>
              <a:t>Playing your favorite song on guitar is not deliberate practice. Recording yourself playing your favorite song, grading yourself on the various skills involved, and then devising, executing, and measuring practices that specifically target those areas over time is deliberate practice </a:t>
            </a:r>
          </a:p>
          <a:p>
            <a:endParaRPr lang="en-US" dirty="0"/>
          </a:p>
          <a:p>
            <a:endParaRPr lang="en-US" dirty="0"/>
          </a:p>
          <a:p>
            <a:endParaRPr lang="en-US" dirty="0"/>
          </a:p>
          <a:p>
            <a:r>
              <a:rPr lang="en-US" dirty="0"/>
              <a:t>38s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1164F97-7C04-3B4F-A37B-7BF2B5DE8DD2}" type="slidenum">
              <a:rPr lang="en-US" smtClean="0"/>
              <a:t>13</a:t>
            </a:fld>
            <a:endParaRPr lang="en-US"/>
          </a:p>
        </p:txBody>
      </p:sp>
    </p:spTree>
    <p:extLst>
      <p:ext uri="{BB962C8B-B14F-4D97-AF65-F5344CB8AC3E}">
        <p14:creationId xmlns:p14="http://schemas.microsoft.com/office/powerpoint/2010/main" val="2402865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Normal activities is not always an </a:t>
            </a:r>
            <a:r>
              <a:rPr lang="en-US" b="1" baseline="0" dirty="0"/>
              <a:t>effective</a:t>
            </a:r>
            <a:r>
              <a:rPr lang="en-US" baseline="0" dirty="0"/>
              <a:t> way to improve the things that matter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should we do instead? Lets do what athletes, artists, doctors, teachers, chess masters, writers, spelling bee-</a:t>
            </a:r>
            <a:r>
              <a:rPr lang="en-US" dirty="0" err="1"/>
              <a:t>ers</a:t>
            </a:r>
            <a:r>
              <a:rPr lang="en-US" dirty="0"/>
              <a:t>, </a:t>
            </a:r>
            <a:r>
              <a:rPr lang="en-US" dirty="0" err="1"/>
              <a:t>etc</a:t>
            </a:r>
            <a:r>
              <a:rPr lang="en-US" dirty="0"/>
              <a:t> do: </a:t>
            </a:r>
            <a:r>
              <a:rPr lang="en-US" b="1" dirty="0"/>
              <a:t>practice</a:t>
            </a:r>
            <a:r>
              <a:rPr lang="en-US" dirty="0"/>
              <a:t>.</a:t>
            </a:r>
          </a:p>
          <a:p>
            <a:endParaRPr lang="en-US" baseline="0" dirty="0"/>
          </a:p>
          <a:p>
            <a:r>
              <a:rPr lang="en-US" baseline="0" dirty="0"/>
              <a:t>--</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swing back to that side-project suggestion.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your Kubernetes Cloud Raspberry PI, </a:t>
            </a:r>
            <a:r>
              <a:rPr lang="en-US" dirty="0" err="1"/>
              <a:t>VueJS</a:t>
            </a:r>
            <a:r>
              <a:rPr lang="en-US" dirty="0"/>
              <a:t> Uber for Ponies app </a:t>
            </a:r>
            <a:r>
              <a:rPr lang="en-US" b="1" dirty="0"/>
              <a:t>effectively</a:t>
            </a:r>
            <a:r>
              <a:rPr lang="en-US" dirty="0"/>
              <a:t> addressing your true goals? And by “effective”, netting you a worthwhile return on time investment? For example, if your goal is to become a better JS dev then that time spent trying messing with Kubernetes isn’t contributing to that goal. That doesn’t mean that time with Kubernetes isn’t valuable, so if you value that experience then maybe you need to realize that your goal isn’t actually to become a better JS dev – it’s bigger than that. No problem there, but it’s important to understand your motivations and goals.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thing to consider is how much common ground is there between your projects and your day job? And a more broader question that Scott </a:t>
            </a:r>
            <a:r>
              <a:rPr lang="en-US" dirty="0" err="1"/>
              <a:t>Hanselman</a:t>
            </a:r>
            <a:r>
              <a:rPr lang="en-US" dirty="0"/>
              <a:t> likes to ask “Do you have 10 years experience? Or do you have the same year of experience 10 times?” If your side project isn’t pushing the boundaries of your skills, then what you’re actually doing is hardening your existing skills, learning more about your project domain, or maybe studying some new programming technique, paradigm or framework.</a:t>
            </a:r>
          </a:p>
          <a:p>
            <a:endParaRPr lang="en-US" dirty="0"/>
          </a:p>
          <a:p>
            <a:r>
              <a:rPr lang="en-US" dirty="0"/>
              <a:t>None of these things are bad, but if your true goal is to be a better JS Dev – then your goals and your actions are out of alignment and your are not making an effective use of your time. And, because of your mixed motives and mixed actions, it’s really tough to measure your benefit. Even worse, if you’re just throwing together bare bones MVP projects so that you can spend more time on the “meat” of your experienced, are you codifying bad habits?</a:t>
            </a:r>
          </a:p>
          <a:p>
            <a:endParaRPr lang="en-US" dirty="0"/>
          </a:p>
          <a:p>
            <a:r>
              <a:rPr lang="en-US" dirty="0"/>
              <a:t>So, what should we do instead? Lets do what athletes, artists, doctors, teachers, chess masters, writers, spelling </a:t>
            </a:r>
            <a:r>
              <a:rPr lang="en-US" dirty="0" err="1"/>
              <a:t>beeers</a:t>
            </a:r>
            <a:r>
              <a:rPr lang="en-US" dirty="0"/>
              <a:t>, </a:t>
            </a:r>
            <a:r>
              <a:rPr lang="en-US" dirty="0" err="1"/>
              <a:t>etc</a:t>
            </a:r>
            <a:r>
              <a:rPr lang="en-US" dirty="0"/>
              <a:t> do: </a:t>
            </a:r>
            <a:r>
              <a:rPr lang="en-US" b="1" dirty="0"/>
              <a:t>practice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1164F97-7C04-3B4F-A37B-7BF2B5DE8DD2}" type="slidenum">
              <a:rPr lang="en-US" smtClean="0"/>
              <a:t>14</a:t>
            </a:fld>
            <a:endParaRPr lang="en-US"/>
          </a:p>
        </p:txBody>
      </p:sp>
    </p:spTree>
    <p:extLst>
      <p:ext uri="{BB962C8B-B14F-4D97-AF65-F5344CB8AC3E}">
        <p14:creationId xmlns:p14="http://schemas.microsoft.com/office/powerpoint/2010/main" val="21422440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Olympics would be </a:t>
            </a:r>
            <a:r>
              <a:rPr lang="en-US" sz="1200" b="0" i="0" kern="1200" dirty="0" err="1">
                <a:solidFill>
                  <a:schemeClr val="tx1"/>
                </a:solidFill>
                <a:effectLst/>
                <a:latin typeface="+mn-lt"/>
                <a:ea typeface="+mn-ea"/>
                <a:cs typeface="+mn-cs"/>
              </a:rPr>
              <a:t>kinda</a:t>
            </a:r>
            <a:r>
              <a:rPr lang="en-US" sz="1200" b="0" i="0" kern="1200" dirty="0">
                <a:solidFill>
                  <a:schemeClr val="tx1"/>
                </a:solidFill>
                <a:effectLst/>
                <a:latin typeface="+mn-lt"/>
                <a:ea typeface="+mn-ea"/>
                <a:cs typeface="+mn-cs"/>
              </a:rPr>
              <a:t> boring if all the records were set back in 1970!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Teenagers routinely perform the concertos that were reserved for the best soloists of the 18th century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 are 11 year old’s on YouTube that can out shred Eddie Van Halen,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That’s because of technology: the shoes gets better, nutrition, the science gets better, paint brushes get better, yadda </a:t>
            </a:r>
            <a:r>
              <a:rPr lang="en-US" sz="1200" b="0" i="0" kern="1200" dirty="0" err="1">
                <a:solidFill>
                  <a:schemeClr val="tx1"/>
                </a:solidFill>
                <a:effectLst/>
                <a:latin typeface="+mn-lt"/>
                <a:ea typeface="+mn-ea"/>
                <a:cs typeface="+mn-cs"/>
              </a:rPr>
              <a:t>yadda</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Innovators develop new techniques and technologies that allow for leap frogging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why do researches think that the way we practice is so important?</a:t>
            </a:r>
          </a:p>
        </p:txBody>
      </p:sp>
      <p:sp>
        <p:nvSpPr>
          <p:cNvPr id="4" name="Slide Number Placeholder 3"/>
          <p:cNvSpPr>
            <a:spLocks noGrp="1"/>
          </p:cNvSpPr>
          <p:nvPr>
            <p:ph type="sldNum" sz="quarter" idx="10"/>
          </p:nvPr>
        </p:nvSpPr>
        <p:spPr/>
        <p:txBody>
          <a:bodyPr/>
          <a:lstStyle/>
          <a:p>
            <a:fld id="{31164F97-7C04-3B4F-A37B-7BF2B5DE8DD2}" type="slidenum">
              <a:rPr lang="en-US" smtClean="0"/>
              <a:t>15</a:t>
            </a:fld>
            <a:endParaRPr lang="en-US"/>
          </a:p>
        </p:txBody>
      </p:sp>
    </p:spTree>
    <p:extLst>
      <p:ext uri="{BB962C8B-B14F-4D97-AF65-F5344CB8AC3E}">
        <p14:creationId xmlns:p14="http://schemas.microsoft.com/office/powerpoint/2010/main" val="14513056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spcBef>
                <a:spcPts val="0"/>
              </a:spcBef>
              <a:buClrTx/>
              <a:buSzTx/>
              <a:buAutoNum type="arabicPeriod"/>
              <a:defRPr/>
            </a:pPr>
            <a:r>
              <a:rPr lang="en-US" sz="1200" dirty="0"/>
              <a:t>Intentional</a:t>
            </a:r>
          </a:p>
          <a:p>
            <a:pPr marL="342900" lvl="0" indent="-342900">
              <a:spcBef>
                <a:spcPts val="0"/>
              </a:spcBef>
              <a:buClrTx/>
              <a:buSzTx/>
              <a:buAutoNum type="arabicPeriod"/>
              <a:defRPr/>
            </a:pPr>
            <a:r>
              <a:rPr lang="en-US" sz="1200" dirty="0"/>
              <a:t>Improving and Appropriate</a:t>
            </a:r>
          </a:p>
          <a:p>
            <a:pPr marL="342900" lvl="0" indent="-342900">
              <a:spcBef>
                <a:spcPts val="0"/>
              </a:spcBef>
              <a:buClrTx/>
              <a:buSzTx/>
              <a:buAutoNum type="arabicPeriod"/>
              <a:defRPr/>
            </a:pPr>
            <a:r>
              <a:rPr lang="en-US" sz="1200" dirty="0"/>
              <a:t>Responsive</a:t>
            </a:r>
          </a:p>
          <a:p>
            <a:pPr marL="342900" lvl="0" indent="-342900">
              <a:spcBef>
                <a:spcPts val="0"/>
              </a:spcBef>
              <a:buClrTx/>
              <a:buSzTx/>
              <a:buAutoNum type="arabicPeriod"/>
              <a:defRPr/>
            </a:pPr>
            <a:r>
              <a:rPr lang="en-US" sz="1200" dirty="0"/>
              <a:t>Repetitive</a:t>
            </a:r>
          </a:p>
          <a:p>
            <a:pPr marL="342900" lvl="0" indent="-342900">
              <a:spcBef>
                <a:spcPts val="0"/>
              </a:spcBef>
              <a:buClrTx/>
              <a:buSzTx/>
              <a:buAutoNum type="arabicPeriod"/>
              <a:defRPr/>
            </a:pPr>
            <a:r>
              <a:rPr lang="en-US" sz="1200" dirty="0"/>
              <a:t>Not fun</a:t>
            </a:r>
          </a:p>
        </p:txBody>
      </p:sp>
      <p:sp>
        <p:nvSpPr>
          <p:cNvPr id="4" name="Slide Number Placeholder 3"/>
          <p:cNvSpPr>
            <a:spLocks noGrp="1"/>
          </p:cNvSpPr>
          <p:nvPr>
            <p:ph type="sldNum" sz="quarter" idx="10"/>
          </p:nvPr>
        </p:nvSpPr>
        <p:spPr/>
        <p:txBody>
          <a:bodyPr/>
          <a:lstStyle/>
          <a:p>
            <a:fld id="{31164F97-7C04-3B4F-A37B-7BF2B5DE8DD2}" type="slidenum">
              <a:rPr lang="en-US" smtClean="0"/>
              <a:t>16</a:t>
            </a:fld>
            <a:endParaRPr lang="en-US"/>
          </a:p>
        </p:txBody>
      </p:sp>
    </p:spTree>
    <p:extLst>
      <p:ext uri="{BB962C8B-B14F-4D97-AF65-F5344CB8AC3E}">
        <p14:creationId xmlns:p14="http://schemas.microsoft.com/office/powerpoint/2010/main" val="40630822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news everybody!”</a:t>
            </a:r>
          </a:p>
          <a:p>
            <a:endParaRPr lang="en-US" dirty="0"/>
          </a:p>
          <a:p>
            <a:r>
              <a:rPr lang="en-US" dirty="0"/>
              <a:t>We can do this, programmers can leverage the research and techniques from deliberate practice for our own nefarious ends.</a:t>
            </a:r>
          </a:p>
          <a:p>
            <a:endParaRPr lang="en-US" dirty="0"/>
          </a:p>
          <a:p>
            <a:r>
              <a:rPr lang="en-US" dirty="0"/>
              <a:t>10s</a:t>
            </a:r>
          </a:p>
        </p:txBody>
      </p:sp>
      <p:sp>
        <p:nvSpPr>
          <p:cNvPr id="4" name="Slide Number Placeholder 3"/>
          <p:cNvSpPr>
            <a:spLocks noGrp="1"/>
          </p:cNvSpPr>
          <p:nvPr>
            <p:ph type="sldNum" sz="quarter" idx="10"/>
          </p:nvPr>
        </p:nvSpPr>
        <p:spPr/>
        <p:txBody>
          <a:bodyPr/>
          <a:lstStyle/>
          <a:p>
            <a:fld id="{31164F97-7C04-3B4F-A37B-7BF2B5DE8DD2}" type="slidenum">
              <a:rPr lang="en-US" smtClean="0"/>
              <a:t>18</a:t>
            </a:fld>
            <a:endParaRPr lang="en-US"/>
          </a:p>
        </p:txBody>
      </p:sp>
    </p:spTree>
    <p:extLst>
      <p:ext uri="{BB962C8B-B14F-4D97-AF65-F5344CB8AC3E}">
        <p14:creationId xmlns:p14="http://schemas.microsoft.com/office/powerpoint/2010/main" val="8494820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a couple examples of deliberate practice for programmers. </a:t>
            </a:r>
          </a:p>
          <a:p>
            <a:endParaRPr lang="en-US" dirty="0"/>
          </a:p>
          <a:p>
            <a:r>
              <a:rPr lang="en-US" dirty="0"/>
              <a:t>The X for Y categories are the most clear-cut and measurable – the results are easily graphed. These sites generally have a difficulty rating associated with the problems, and there are plenty of them.</a:t>
            </a:r>
          </a:p>
          <a:p>
            <a:endParaRPr lang="en-US" dirty="0"/>
          </a:p>
          <a:p>
            <a:r>
              <a:rPr lang="en-US" dirty="0"/>
              <a:t>If you’re trying to get better at basic coding competency or become more skilled at language X – Set a timer for Y minutes, log how many problems you do. Try it again tomorrow. Once the bottleneck for solving problems becomes your typing speed, move up a level.</a:t>
            </a:r>
          </a:p>
          <a:p>
            <a:endParaRPr lang="en-US" dirty="0"/>
          </a:p>
          <a:p>
            <a:r>
              <a:rPr lang="en-US" dirty="0"/>
              <a:t>Want to get better at appropriately wielding and implementing data structures, choose that tag on </a:t>
            </a:r>
            <a:r>
              <a:rPr lang="en-US" dirty="0" err="1"/>
              <a:t>CodeWars</a:t>
            </a:r>
            <a:r>
              <a:rPr lang="en-US" dirty="0"/>
              <a:t> or that category on Hacker Rank.</a:t>
            </a:r>
          </a:p>
          <a:p>
            <a:endParaRPr lang="en-US" dirty="0"/>
          </a:p>
          <a:p>
            <a:r>
              <a:rPr lang="en-US" dirty="0"/>
              <a:t>Algorithmic performance? Getting more difficult to practice but you can absolutely google for “algorithmic complexity practice” problems.</a:t>
            </a:r>
          </a:p>
          <a:p>
            <a:endParaRPr lang="en-US" dirty="0"/>
          </a:p>
          <a:p>
            <a:r>
              <a:rPr lang="en-US" dirty="0"/>
              <a:t>What about softer skills? Things that are harder to measure? Communication skills, good abstractions, readable/maintainable code?</a:t>
            </a:r>
          </a:p>
          <a:p>
            <a:endParaRPr lang="en-US" dirty="0"/>
          </a:p>
          <a:p>
            <a:r>
              <a:rPr lang="en-US" dirty="0"/>
              <a:t>In those cases, we can take the lessons learned from other fields.</a:t>
            </a:r>
          </a:p>
          <a:p>
            <a:endParaRPr lang="en-US" dirty="0"/>
          </a:p>
          <a:p>
            <a:r>
              <a:rPr lang="en-US" i="0" dirty="0"/>
              <a:t>Even though programming is an art and a science – so is Art, and Artists and Art teachers have this stuff figured out pretty well and there’s a lot of material out there about how to cope with practice with things that are hard to quantify. We actually have it really easy compared to some other fields like healthcare and military! ($34k to fly a fighter jet per hour)</a:t>
            </a:r>
          </a:p>
          <a:p>
            <a:endParaRPr lang="en-US" dirty="0"/>
          </a:p>
          <a:p>
            <a:r>
              <a:rPr lang="en-US" dirty="0"/>
              <a:t>It can be tempting to just ignore the soft skills because the X for Y category are so easy to quantitatively measure and programmers have a bad reputation for being lite on soft skills anyway – but, don’t overlook the soft skills, they might be much more important.</a:t>
            </a:r>
          </a:p>
          <a:p>
            <a:endParaRPr lang="en-US" dirty="0"/>
          </a:p>
          <a:p>
            <a:r>
              <a:rPr lang="en-US" dirty="0"/>
              <a:t>If you want to make an </a:t>
            </a:r>
            <a:r>
              <a:rPr lang="en-US" b="1" dirty="0"/>
              <a:t>effective</a:t>
            </a:r>
            <a:r>
              <a:rPr lang="en-US" dirty="0"/>
              <a:t> use of your time and truly improve your skills</a:t>
            </a:r>
          </a:p>
        </p:txBody>
      </p:sp>
      <p:sp>
        <p:nvSpPr>
          <p:cNvPr id="4" name="Slide Number Placeholder 3"/>
          <p:cNvSpPr>
            <a:spLocks noGrp="1"/>
          </p:cNvSpPr>
          <p:nvPr>
            <p:ph type="sldNum" sz="quarter" idx="10"/>
          </p:nvPr>
        </p:nvSpPr>
        <p:spPr/>
        <p:txBody>
          <a:bodyPr/>
          <a:lstStyle/>
          <a:p>
            <a:fld id="{31164F97-7C04-3B4F-A37B-7BF2B5DE8DD2}" type="slidenum">
              <a:rPr lang="en-US" smtClean="0"/>
              <a:t>19</a:t>
            </a:fld>
            <a:endParaRPr lang="en-US"/>
          </a:p>
        </p:txBody>
      </p:sp>
    </p:spTree>
    <p:extLst>
      <p:ext uri="{BB962C8B-B14F-4D97-AF65-F5344CB8AC3E}">
        <p14:creationId xmlns:p14="http://schemas.microsoft.com/office/powerpoint/2010/main" val="36626874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go through these steps individually, I just wanted to highlight the loop here. Repetition is key</a:t>
            </a:r>
          </a:p>
        </p:txBody>
      </p:sp>
      <p:sp>
        <p:nvSpPr>
          <p:cNvPr id="4" name="Slide Number Placeholder 3"/>
          <p:cNvSpPr>
            <a:spLocks noGrp="1"/>
          </p:cNvSpPr>
          <p:nvPr>
            <p:ph type="sldNum" sz="quarter" idx="10"/>
          </p:nvPr>
        </p:nvSpPr>
        <p:spPr/>
        <p:txBody>
          <a:bodyPr/>
          <a:lstStyle/>
          <a:p>
            <a:fld id="{31164F97-7C04-3B4F-A37B-7BF2B5DE8DD2}" type="slidenum">
              <a:rPr lang="en-US" smtClean="0"/>
              <a:t>20</a:t>
            </a:fld>
            <a:endParaRPr lang="en-US"/>
          </a:p>
        </p:txBody>
      </p:sp>
    </p:spTree>
    <p:extLst>
      <p:ext uri="{BB962C8B-B14F-4D97-AF65-F5344CB8AC3E}">
        <p14:creationId xmlns:p14="http://schemas.microsoft.com/office/powerpoint/2010/main" val="2026191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Podcast Diversity</a:t>
            </a:r>
          </a:p>
          <a:p>
            <a:pPr marL="171450" indent="-171450">
              <a:buFont typeface="Arial" panose="020B0604020202020204" pitchFamily="34" charset="0"/>
              <a:buChar char="•"/>
            </a:pPr>
            <a:r>
              <a:rPr lang="en-US" dirty="0"/>
              <a:t>We all want to be better</a:t>
            </a:r>
          </a:p>
          <a:p>
            <a:pPr marL="171450" indent="-171450">
              <a:buFont typeface="Arial" panose="020B0604020202020204" pitchFamily="34" charset="0"/>
              <a:buChar char="•"/>
            </a:pPr>
            <a:r>
              <a:rPr lang="en-US" dirty="0"/>
              <a:t>Good news, research!</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this talk…</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What it means to be better</a:t>
            </a:r>
          </a:p>
          <a:p>
            <a:pPr marL="171450" indent="-171450">
              <a:buFont typeface="Arial" panose="020B0604020202020204" pitchFamily="34" charset="0"/>
              <a:buChar char="•"/>
            </a:pPr>
            <a:r>
              <a:rPr lang="en-US" dirty="0"/>
              <a:t>Deliberate Practice is the best to develop skills</a:t>
            </a:r>
          </a:p>
          <a:p>
            <a:pPr marL="171450" indent="-171450">
              <a:buFont typeface="Arial" panose="020B0604020202020204" pitchFamily="34" charset="0"/>
              <a:buChar char="•"/>
            </a:pPr>
            <a:r>
              <a:rPr lang="en-US" dirty="0"/>
              <a:t>Apply the best lessons to Software Engineering</a:t>
            </a:r>
          </a:p>
        </p:txBody>
      </p:sp>
      <p:sp>
        <p:nvSpPr>
          <p:cNvPr id="4" name="Slide Number Placeholder 3"/>
          <p:cNvSpPr>
            <a:spLocks noGrp="1"/>
          </p:cNvSpPr>
          <p:nvPr>
            <p:ph type="sldNum" sz="quarter" idx="10"/>
          </p:nvPr>
        </p:nvSpPr>
        <p:spPr/>
        <p:txBody>
          <a:bodyPr/>
          <a:lstStyle/>
          <a:p>
            <a:fld id="{31164F97-7C04-3B4F-A37B-7BF2B5DE8DD2}" type="slidenum">
              <a:rPr lang="en-US" smtClean="0"/>
              <a:t>2</a:t>
            </a:fld>
            <a:endParaRPr lang="en-US"/>
          </a:p>
        </p:txBody>
      </p:sp>
    </p:spTree>
    <p:extLst>
      <p:ext uri="{BB962C8B-B14F-4D97-AF65-F5344CB8AC3E}">
        <p14:creationId xmlns:p14="http://schemas.microsoft.com/office/powerpoint/2010/main" val="26478639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“Programmer” is a vague term. I’m certain that Grace Hopper’s vision of “better” involves a lot more math than mine. The skills and methods of her practice would be a lot different as a result.</a:t>
            </a:r>
          </a:p>
          <a:p>
            <a:endParaRPr lang="en-US" dirty="0"/>
          </a:p>
          <a:p>
            <a:r>
              <a:rPr lang="en-US" dirty="0"/>
              <a:t>Goals change as well so we need to re-evaluate from time to time. If you asked me what being a better programmer meant 10 years ago I thought Design Patterns were “the peak” of programmer evolution.</a:t>
            </a:r>
            <a:br>
              <a:rPr lang="en-US" dirty="0"/>
            </a:br>
            <a:br>
              <a:rPr lang="en-US" dirty="0"/>
            </a:br>
            <a:r>
              <a:rPr lang="en-US" dirty="0"/>
              <a:t>Right now I’m primarily focused on growing maintainable software systems, modeling business processes, and communication.</a:t>
            </a:r>
          </a:p>
          <a:p>
            <a:endParaRPr lang="en-US" dirty="0"/>
          </a:p>
          <a:p>
            <a:r>
              <a:rPr lang="en-US" sz="1200" dirty="0">
                <a:effectLst/>
              </a:rPr>
              <a:t>Are you more interested in writing the next "</a:t>
            </a:r>
            <a:r>
              <a:rPr lang="en-US" sz="1200" dirty="0" err="1">
                <a:effectLst/>
              </a:rPr>
              <a:t>GraphQL</a:t>
            </a:r>
            <a:r>
              <a:rPr lang="en-US" sz="1200" dirty="0">
                <a:effectLst/>
              </a:rPr>
              <a:t>" or the next "Uber"? That’s two different skillsets.</a:t>
            </a:r>
          </a:p>
          <a:p>
            <a:endParaRPr lang="en-US" sz="1200" dirty="0">
              <a:effectLst/>
            </a:endParaRPr>
          </a:p>
          <a:p>
            <a:r>
              <a:rPr lang="en-US" sz="1200" dirty="0">
                <a:effectLst/>
              </a:rPr>
              <a:t>Either way, it's important that you identify what is important to you.</a:t>
            </a:r>
            <a:endParaRPr lang="en-US" dirty="0"/>
          </a:p>
        </p:txBody>
      </p:sp>
      <p:sp>
        <p:nvSpPr>
          <p:cNvPr id="4" name="Slide Number Placeholder 3"/>
          <p:cNvSpPr>
            <a:spLocks noGrp="1"/>
          </p:cNvSpPr>
          <p:nvPr>
            <p:ph type="sldNum" sz="quarter" idx="10"/>
          </p:nvPr>
        </p:nvSpPr>
        <p:spPr/>
        <p:txBody>
          <a:bodyPr/>
          <a:lstStyle/>
          <a:p>
            <a:fld id="{31164F97-7C04-3B4F-A37B-7BF2B5DE8DD2}" type="slidenum">
              <a:rPr lang="en-US" smtClean="0"/>
              <a:t>21</a:t>
            </a:fld>
            <a:endParaRPr lang="en-US"/>
          </a:p>
        </p:txBody>
      </p:sp>
    </p:spTree>
    <p:extLst>
      <p:ext uri="{BB962C8B-B14F-4D97-AF65-F5344CB8AC3E}">
        <p14:creationId xmlns:p14="http://schemas.microsoft.com/office/powerpoint/2010/main" val="210950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figure out what our goal is, we can break it down into composite skills. I’ve got some examples of skills up on the slide here – including the skills we talked about for the 10x developer.</a:t>
            </a:r>
          </a:p>
          <a:p>
            <a:endParaRPr lang="en-US" dirty="0"/>
          </a:p>
          <a:p>
            <a:r>
              <a:rPr lang="en-US" dirty="0"/>
              <a:t>I also included some soft skills, because unless your goal is to somehow ascend to artificial intelligence-ness - then your goals most likely involve a </a:t>
            </a:r>
            <a:r>
              <a:rPr lang="en-US" b="1" dirty="0"/>
              <a:t>lot</a:t>
            </a:r>
            <a:r>
              <a:rPr lang="en-US" dirty="0"/>
              <a:t> of soft skills.</a:t>
            </a:r>
          </a:p>
          <a:p>
            <a:endParaRPr lang="en-US" dirty="0"/>
          </a:p>
          <a:p>
            <a:r>
              <a:rPr lang="en-US" dirty="0"/>
              <a:t>20s</a:t>
            </a:r>
          </a:p>
        </p:txBody>
      </p:sp>
      <p:sp>
        <p:nvSpPr>
          <p:cNvPr id="4" name="Slide Number Placeholder 3"/>
          <p:cNvSpPr>
            <a:spLocks noGrp="1"/>
          </p:cNvSpPr>
          <p:nvPr>
            <p:ph type="sldNum" sz="quarter" idx="10"/>
          </p:nvPr>
        </p:nvSpPr>
        <p:spPr/>
        <p:txBody>
          <a:bodyPr/>
          <a:lstStyle/>
          <a:p>
            <a:fld id="{31164F97-7C04-3B4F-A37B-7BF2B5DE8DD2}" type="slidenum">
              <a:rPr lang="en-US" smtClean="0"/>
              <a:t>22</a:t>
            </a:fld>
            <a:endParaRPr lang="en-US"/>
          </a:p>
        </p:txBody>
      </p:sp>
    </p:spTree>
    <p:extLst>
      <p:ext uri="{BB962C8B-B14F-4D97-AF65-F5344CB8AC3E}">
        <p14:creationId xmlns:p14="http://schemas.microsoft.com/office/powerpoint/2010/main" val="2090143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Now that we know what skills we need to improve, it’s time to measure them independently.</a:t>
            </a:r>
          </a:p>
          <a:p>
            <a:endParaRPr lang="en-US" baseline="0" dirty="0"/>
          </a:p>
          <a:p>
            <a:r>
              <a:rPr lang="en-US" baseline="0" dirty="0"/>
              <a:t>Measuring is…difficult. You can take an assessment test, or you can create a baseline from an “X to Y”. Outside of that, we’re looking at coaching, peer review, mentorship, </a:t>
            </a:r>
            <a:r>
              <a:rPr lang="en-US" baseline="0" dirty="0" err="1"/>
              <a:t>etc</a:t>
            </a:r>
            <a:endParaRPr lang="en-US" baseline="0" dirty="0"/>
          </a:p>
          <a:p>
            <a:endParaRPr lang="en-US" baseline="0" dirty="0"/>
          </a:p>
          <a:p>
            <a:r>
              <a:rPr lang="en-US" baseline="0" dirty="0"/>
              <a:t>That’s not easy, but it’s never been easier. There are meetups and code camps. We’ve got a great slack group, Orlando </a:t>
            </a:r>
            <a:r>
              <a:rPr lang="en-US" baseline="0" dirty="0" err="1"/>
              <a:t>Devs</a:t>
            </a:r>
            <a:r>
              <a:rPr lang="en-US" baseline="0" dirty="0"/>
              <a:t> too. You’ve already made the first step coming out tonight!</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screenshot here is from </a:t>
            </a:r>
            <a:r>
              <a:rPr lang="en-US" baseline="0" dirty="0" err="1"/>
              <a:t>CodeWars</a:t>
            </a:r>
            <a:r>
              <a:rPr lang="en-US" baseline="0" dirty="0"/>
              <a:t>. I mention this because they also make it easy to see and share solutions with other programmers. We have a great clan, and I think you’ll find that many of the members are eager to share feedback so this is an example of a way to find interested peers. So c’mon in</a:t>
            </a:r>
          </a:p>
          <a:p>
            <a:endParaRPr lang="en-US" baseline="0" dirty="0"/>
          </a:p>
          <a:p>
            <a:r>
              <a:rPr lang="en-US" baseline="0" dirty="0"/>
              <a:t>Worst case scenario, you assess yourself. Give yourself a score, but unlike baselining cut yourself some slack to change that score over time because it’s really easy to under or over rate your self because of things like the Dunning-Kruger effect or other well known problems with bias.</a:t>
            </a:r>
          </a:p>
          <a:p>
            <a:endParaRPr lang="en-US" baseline="0" dirty="0"/>
          </a:p>
        </p:txBody>
      </p:sp>
      <p:sp>
        <p:nvSpPr>
          <p:cNvPr id="4" name="Slide Number Placeholder 3"/>
          <p:cNvSpPr>
            <a:spLocks noGrp="1"/>
          </p:cNvSpPr>
          <p:nvPr>
            <p:ph type="sldNum" sz="quarter" idx="10"/>
          </p:nvPr>
        </p:nvSpPr>
        <p:spPr/>
        <p:txBody>
          <a:bodyPr/>
          <a:lstStyle/>
          <a:p>
            <a:fld id="{31164F97-7C04-3B4F-A37B-7BF2B5DE8DD2}" type="slidenum">
              <a:rPr lang="en-US" smtClean="0"/>
              <a:t>23</a:t>
            </a:fld>
            <a:endParaRPr lang="en-US"/>
          </a:p>
        </p:txBody>
      </p:sp>
    </p:spTree>
    <p:extLst>
      <p:ext uri="{BB962C8B-B14F-4D97-AF65-F5344CB8AC3E}">
        <p14:creationId xmlns:p14="http://schemas.microsoft.com/office/powerpoint/2010/main" val="10093958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you’ve set your goal, broken it down into component skills, then assessed your abilities it’s time to pick a high value skill to go after.</a:t>
            </a:r>
          </a:p>
          <a:p>
            <a:endParaRPr lang="en-US" dirty="0"/>
          </a:p>
          <a:p>
            <a:r>
              <a:rPr lang="en-US" dirty="0"/>
              <a:t>You may decide to work on something your bad at, maybe something you’re good at. Maybe you decide to focus on something that would have additional benefits in other areas of your life.</a:t>
            </a:r>
          </a:p>
          <a:p>
            <a:endParaRPr lang="en-US" dirty="0"/>
          </a:p>
          <a:p>
            <a:r>
              <a:rPr lang="en-US" dirty="0"/>
              <a:t>Any of those is fine, point here is to pick </a:t>
            </a:r>
            <a:r>
              <a:rPr lang="en-US" b="1" dirty="0"/>
              <a:t>one target</a:t>
            </a:r>
          </a:p>
        </p:txBody>
      </p:sp>
      <p:sp>
        <p:nvSpPr>
          <p:cNvPr id="4" name="Slide Number Placeholder 3"/>
          <p:cNvSpPr>
            <a:spLocks noGrp="1"/>
          </p:cNvSpPr>
          <p:nvPr>
            <p:ph type="sldNum" sz="quarter" idx="10"/>
          </p:nvPr>
        </p:nvSpPr>
        <p:spPr/>
        <p:txBody>
          <a:bodyPr/>
          <a:lstStyle/>
          <a:p>
            <a:fld id="{31164F97-7C04-3B4F-A37B-7BF2B5DE8DD2}" type="slidenum">
              <a:rPr lang="en-US" smtClean="0"/>
              <a:t>24</a:t>
            </a:fld>
            <a:endParaRPr lang="en-US"/>
          </a:p>
        </p:txBody>
      </p:sp>
    </p:spTree>
    <p:extLst>
      <p:ext uri="{BB962C8B-B14F-4D97-AF65-F5344CB8AC3E}">
        <p14:creationId xmlns:p14="http://schemas.microsoft.com/office/powerpoint/2010/main" val="6672310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Design time – we want to push on the edges of that ability, with specific timely feedback.</a:t>
            </a:r>
          </a:p>
          <a:p>
            <a:pPr fontAlgn="base"/>
            <a:endParaRPr lang="en-US" sz="1200" b="1" i="0" kern="1200" dirty="0">
              <a:solidFill>
                <a:schemeClr val="tx1"/>
              </a:solidFill>
              <a:effectLst/>
              <a:latin typeface="+mn-lt"/>
              <a:ea typeface="+mn-ea"/>
              <a:cs typeface="+mn-cs"/>
            </a:endParaRPr>
          </a:p>
          <a:p>
            <a:pPr marL="228600" indent="-228600" fontAlgn="base">
              <a:buAutoNum type="arabicPeriod"/>
            </a:pPr>
            <a:r>
              <a:rPr lang="en-US" sz="1200" b="1" i="0" kern="1200" dirty="0">
                <a:solidFill>
                  <a:schemeClr val="tx1"/>
                </a:solidFill>
                <a:effectLst/>
                <a:latin typeface="+mn-lt"/>
                <a:ea typeface="+mn-ea"/>
                <a:cs typeface="+mn-cs"/>
              </a:rPr>
              <a:t>You must be motivated</a:t>
            </a:r>
            <a:r>
              <a:rPr lang="en-US" sz="1200" b="0" i="0" kern="1200" dirty="0">
                <a:solidFill>
                  <a:schemeClr val="tx1"/>
                </a:solidFill>
                <a:effectLst/>
                <a:latin typeface="+mn-lt"/>
                <a:ea typeface="+mn-ea"/>
                <a:cs typeface="+mn-cs"/>
              </a:rPr>
              <a:t> to attend to the task and </a:t>
            </a:r>
            <a:r>
              <a:rPr lang="en-US" sz="1200" b="1" i="0" kern="1200" dirty="0">
                <a:solidFill>
                  <a:schemeClr val="tx1"/>
                </a:solidFill>
                <a:effectLst/>
                <a:latin typeface="+mn-lt"/>
                <a:ea typeface="+mn-ea"/>
                <a:cs typeface="+mn-cs"/>
              </a:rPr>
              <a:t>exert effort to improve your performance</a:t>
            </a:r>
            <a:r>
              <a:rPr lang="en-US" sz="1200" b="0" i="0" kern="1200" dirty="0">
                <a:solidFill>
                  <a:schemeClr val="tx1"/>
                </a:solidFill>
                <a:effectLst/>
                <a:latin typeface="+mn-lt"/>
                <a:ea typeface="+mn-ea"/>
                <a:cs typeface="+mn-cs"/>
              </a:rPr>
              <a:t>.</a:t>
            </a:r>
          </a:p>
          <a:p>
            <a:pPr marL="0" indent="0" fontAlgn="base">
              <a:buNone/>
            </a:pPr>
            <a:r>
              <a:rPr lang="en-US" sz="1200" b="0" i="0" kern="1200" dirty="0">
                <a:solidFill>
                  <a:schemeClr val="tx1"/>
                </a:solidFill>
                <a:effectLst/>
                <a:latin typeface="+mn-lt"/>
                <a:ea typeface="+mn-ea"/>
                <a:cs typeface="+mn-cs"/>
              </a:rPr>
              <a:t>If it’s easy, or fun then you’re not exerting effort. That’s unfortunate. It’s okay for things to be easy or fun, but it’s not deliberate practice and deliberate practice is the best way to advance skills</a:t>
            </a:r>
          </a:p>
          <a:p>
            <a:pPr marL="0" indent="0" fontAlgn="base">
              <a:buNone/>
            </a:pPr>
            <a:endParaRPr lang="en-US" sz="1200" b="0" i="0" kern="1200" dirty="0">
              <a:solidFill>
                <a:schemeClr val="tx1"/>
              </a:solidFill>
              <a:effectLst/>
              <a:latin typeface="+mn-lt"/>
              <a:ea typeface="+mn-ea"/>
              <a:cs typeface="+mn-cs"/>
            </a:endParaRPr>
          </a:p>
          <a:p>
            <a:pPr marL="0" indent="0" fontAlgn="base">
              <a:buNone/>
            </a:pPr>
            <a:r>
              <a:rPr lang="en-US" sz="1200" b="0" i="0" kern="1200" dirty="0">
                <a:solidFill>
                  <a:schemeClr val="tx1"/>
                </a:solidFill>
                <a:effectLst/>
                <a:latin typeface="+mn-lt"/>
                <a:ea typeface="+mn-ea"/>
                <a:cs typeface="+mn-cs"/>
              </a:rPr>
              <a:t>Maybe that’s ok for you, it all goes back to what your goals are</a:t>
            </a:r>
          </a:p>
          <a:p>
            <a:pPr marL="0" indent="0" fontAlgn="base">
              <a:buNone/>
            </a:pP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2. The design of the task should </a:t>
            </a:r>
            <a:r>
              <a:rPr lang="en-US" sz="1200" b="1" i="0" kern="1200" dirty="0">
                <a:solidFill>
                  <a:schemeClr val="tx1"/>
                </a:solidFill>
                <a:effectLst/>
                <a:latin typeface="+mn-lt"/>
                <a:ea typeface="+mn-ea"/>
                <a:cs typeface="+mn-cs"/>
              </a:rPr>
              <a:t>take into account your pre-existing knowledge</a:t>
            </a:r>
            <a:r>
              <a:rPr lang="en-US" sz="1200" b="0" i="0" kern="1200" dirty="0">
                <a:solidFill>
                  <a:schemeClr val="tx1"/>
                </a:solidFill>
                <a:effectLst/>
                <a:latin typeface="+mn-lt"/>
                <a:ea typeface="+mn-ea"/>
                <a:cs typeface="+mn-cs"/>
              </a:rPr>
              <a:t> so that the task can be correctly understood after a brief period of instruction.</a:t>
            </a:r>
          </a:p>
          <a:p>
            <a:pPr fontAlgn="base"/>
            <a:r>
              <a:rPr lang="en-US" sz="1200" b="0" i="0" kern="1200" dirty="0">
                <a:solidFill>
                  <a:schemeClr val="tx1"/>
                </a:solidFill>
                <a:effectLst/>
                <a:latin typeface="+mn-lt"/>
                <a:ea typeface="+mn-ea"/>
                <a:cs typeface="+mn-cs"/>
              </a:rPr>
              <a:t>If you don’t understand how to do the exercise properly, then how can you know you’re doing it correctly?</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Also, don’t go too hard!</a:t>
            </a:r>
          </a:p>
          <a:p>
            <a:pPr fontAlgn="base"/>
            <a:r>
              <a:rPr lang="en-US" sz="1200" b="0" i="0" kern="1200" dirty="0">
                <a:solidFill>
                  <a:schemeClr val="tx1"/>
                </a:solidFill>
                <a:effectLst/>
                <a:latin typeface="+mn-lt"/>
                <a:ea typeface="+mn-ea"/>
                <a:cs typeface="+mn-cs"/>
              </a:rPr>
              <a:t>There’s a reason piano teachers don’t start with “Flight of the Bumblebee”. First, it’s discouraging – also, it’s slower, and it’s easier to slip into bad habits. It’s most effective to train at the edges of your abilities. Difficult, but achievable</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Imagine a kindergarten teacher saying something to the effect of “Well, I figured if they could read War and Peace, then Dr. </a:t>
            </a:r>
            <a:r>
              <a:rPr lang="en-US" sz="1200" b="0" i="0" kern="1200" dirty="0" err="1">
                <a:solidFill>
                  <a:schemeClr val="tx1"/>
                </a:solidFill>
                <a:effectLst/>
                <a:latin typeface="+mn-lt"/>
                <a:ea typeface="+mn-ea"/>
                <a:cs typeface="+mn-cs"/>
              </a:rPr>
              <a:t>Suess</a:t>
            </a:r>
            <a:r>
              <a:rPr lang="en-US" sz="1200" b="0" i="0" kern="1200" dirty="0">
                <a:solidFill>
                  <a:schemeClr val="tx1"/>
                </a:solidFill>
                <a:effectLst/>
                <a:latin typeface="+mn-lt"/>
                <a:ea typeface="+mn-ea"/>
                <a:cs typeface="+mn-cs"/>
              </a:rPr>
              <a:t> would be a breeze!”…but occasionally you will run into people that have that “dive into the deep end” mentality and that may be fine for some activities – but it’s not deliberate practice!</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Conversely, it’s a waste of time to practice beneath your skill level.</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3. You should receive </a:t>
            </a:r>
            <a:r>
              <a:rPr lang="en-US" sz="1200" b="1" i="0" kern="1200" dirty="0">
                <a:solidFill>
                  <a:schemeClr val="tx1"/>
                </a:solidFill>
                <a:effectLst/>
                <a:latin typeface="+mn-lt"/>
                <a:ea typeface="+mn-ea"/>
                <a:cs typeface="+mn-cs"/>
              </a:rPr>
              <a:t>quick feedback</a:t>
            </a:r>
            <a:r>
              <a:rPr lang="en-US" sz="1200" b="0" i="0" kern="1200" dirty="0">
                <a:solidFill>
                  <a:schemeClr val="tx1"/>
                </a:solidFill>
                <a:effectLst/>
                <a:latin typeface="+mn-lt"/>
                <a:ea typeface="+mn-ea"/>
                <a:cs typeface="+mn-cs"/>
              </a:rPr>
              <a:t> and knowledge of results of your performance.</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The quicker the better. It’s common for athletes to closely monitor their heartrate so that they can utilize their energy </a:t>
            </a:r>
            <a:r>
              <a:rPr lang="en-US" sz="1200" b="1" i="0" kern="1200" dirty="0">
                <a:solidFill>
                  <a:schemeClr val="tx1"/>
                </a:solidFill>
                <a:effectLst/>
                <a:latin typeface="+mn-lt"/>
                <a:ea typeface="+mn-ea"/>
                <a:cs typeface="+mn-cs"/>
              </a:rPr>
              <a:t>efficiently</a:t>
            </a:r>
            <a:r>
              <a:rPr lang="en-US" sz="1200" b="0" i="0" kern="1200" dirty="0">
                <a:solidFill>
                  <a:schemeClr val="tx1"/>
                </a:solidFill>
                <a:effectLst/>
                <a:latin typeface="+mn-lt"/>
                <a:ea typeface="+mn-ea"/>
                <a:cs typeface="+mn-cs"/>
              </a:rPr>
              <a:t>. Ideally you would have something immediately stop you as soon as you start to make a mistake.</a:t>
            </a:r>
          </a:p>
          <a:p>
            <a:pPr fontAlgn="base"/>
            <a:r>
              <a:rPr lang="en-US" sz="1200" b="0" i="0" kern="1200" dirty="0">
                <a:solidFill>
                  <a:schemeClr val="tx1"/>
                </a:solidFill>
                <a:effectLst/>
                <a:latin typeface="+mn-lt"/>
                <a:ea typeface="+mn-ea"/>
                <a:cs typeface="+mn-cs"/>
              </a:rPr>
              <a:t>I do really like how coding tools like </a:t>
            </a:r>
            <a:r>
              <a:rPr lang="en-US" sz="1200" b="0" i="0" kern="1200" dirty="0" err="1">
                <a:solidFill>
                  <a:schemeClr val="tx1"/>
                </a:solidFill>
                <a:effectLst/>
                <a:latin typeface="+mn-lt"/>
                <a:ea typeface="+mn-ea"/>
                <a:cs typeface="+mn-cs"/>
              </a:rPr>
              <a:t>Resharper</a:t>
            </a:r>
            <a:r>
              <a:rPr lang="en-US" sz="1200" b="0" i="0" kern="1200" dirty="0">
                <a:solidFill>
                  <a:schemeClr val="tx1"/>
                </a:solidFill>
                <a:effectLst/>
                <a:latin typeface="+mn-lt"/>
                <a:ea typeface="+mn-ea"/>
                <a:cs typeface="+mn-cs"/>
              </a:rPr>
              <a:t> will highlight your indiscretions as you make them. If you pay heed to their advice you’ll codify better behaviors. However, it can also be beneficial to do things like working without IDE if your goal is to improve your performance with a particular language. Yes, you lose immediate feedback by doing this – but if you’re practice intent is to get better at a language then working “blind” might be more beneficial than faster feedback. It would also be much better to try this “blind” exercise after you’re sufficiently proficient with the language otherwise you’re not accounting for your current skill level</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4. You should </a:t>
            </a:r>
            <a:r>
              <a:rPr lang="en-US" sz="1200" b="1" i="0" kern="1200" dirty="0">
                <a:solidFill>
                  <a:schemeClr val="tx1"/>
                </a:solidFill>
                <a:effectLst/>
                <a:latin typeface="+mn-lt"/>
                <a:ea typeface="+mn-ea"/>
                <a:cs typeface="+mn-cs"/>
              </a:rPr>
              <a:t>repeatedly perform the same or similar tasks</a:t>
            </a:r>
            <a:r>
              <a:rPr lang="en-US" sz="1200" b="0" i="0" kern="1200" dirty="0">
                <a:solidFill>
                  <a:schemeClr val="tx1"/>
                </a:solidFill>
                <a:effectLst/>
                <a:latin typeface="+mn-lt"/>
                <a:ea typeface="+mn-ea"/>
                <a:cs typeface="+mn-cs"/>
              </a:rPr>
              <a:t>.</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If you do it once, then it’s just an assessment. You want to do this over and over to track your progress. Tracking is important because it helps you see when you’ve stagnated so you know it’s time to re-examine. </a:t>
            </a:r>
          </a:p>
        </p:txBody>
      </p:sp>
      <p:sp>
        <p:nvSpPr>
          <p:cNvPr id="4" name="Slide Number Placeholder 3"/>
          <p:cNvSpPr>
            <a:spLocks noGrp="1"/>
          </p:cNvSpPr>
          <p:nvPr>
            <p:ph type="sldNum" sz="quarter" idx="10"/>
          </p:nvPr>
        </p:nvSpPr>
        <p:spPr/>
        <p:txBody>
          <a:bodyPr/>
          <a:lstStyle/>
          <a:p>
            <a:fld id="{31164F97-7C04-3B4F-A37B-7BF2B5DE8DD2}" type="slidenum">
              <a:rPr lang="en-US" smtClean="0"/>
              <a:t>25</a:t>
            </a:fld>
            <a:endParaRPr lang="en-US"/>
          </a:p>
        </p:txBody>
      </p:sp>
    </p:spTree>
    <p:extLst>
      <p:ext uri="{BB962C8B-B14F-4D97-AF65-F5344CB8AC3E}">
        <p14:creationId xmlns:p14="http://schemas.microsoft.com/office/powerpoint/2010/main" val="35592302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Ok, we know what we want to improve at this point. Now it’s time to train on the edge of that ability, with specific timely feedback.</a:t>
            </a:r>
          </a:p>
          <a:p>
            <a:pPr fontAlgn="base"/>
            <a:endParaRPr lang="en-US" sz="1200" b="1" i="0" kern="1200" dirty="0">
              <a:solidFill>
                <a:schemeClr val="tx1"/>
              </a:solidFill>
              <a:effectLst/>
              <a:latin typeface="+mn-lt"/>
              <a:ea typeface="+mn-ea"/>
              <a:cs typeface="+mn-cs"/>
            </a:endParaRPr>
          </a:p>
          <a:p>
            <a:pPr fontAlgn="base"/>
            <a:endParaRPr lang="en-US" sz="1200" b="0" i="0" kern="1200" dirty="0">
              <a:solidFill>
                <a:schemeClr val="tx1"/>
              </a:solidFill>
              <a:effectLst/>
              <a:latin typeface="+mn-lt"/>
              <a:ea typeface="+mn-ea"/>
              <a:cs typeface="+mn-cs"/>
            </a:endParaRP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Oft repeated… should not be fun!</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Finding a coach, mentor, peer,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 is not “too hard” – it’s never been easier</a:t>
            </a:r>
          </a:p>
          <a:p>
            <a:pPr fontAlgn="base"/>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1164F97-7C04-3B4F-A37B-7BF2B5DE8DD2}" type="slidenum">
              <a:rPr lang="en-US" smtClean="0"/>
              <a:t>26</a:t>
            </a:fld>
            <a:endParaRPr lang="en-US"/>
          </a:p>
        </p:txBody>
      </p:sp>
    </p:spTree>
    <p:extLst>
      <p:ext uri="{BB962C8B-B14F-4D97-AF65-F5344CB8AC3E}">
        <p14:creationId xmlns:p14="http://schemas.microsoft.com/office/powerpoint/2010/main" val="14362718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Regular repetitive logged practice is best.</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But, unlike the side project – it can be much easier to pick up where you left off. You don’t have to relearn your skill. But you do need to laser focus on your technique.</a:t>
            </a:r>
          </a:p>
          <a:p>
            <a:pPr fontAlgn="base"/>
            <a:endParaRPr lang="en-US" sz="1200" b="0" i="0" kern="1200" dirty="0">
              <a:solidFill>
                <a:schemeClr val="tx1"/>
              </a:solidFill>
              <a:effectLst/>
              <a:latin typeface="+mn-lt"/>
              <a:ea typeface="+mn-ea"/>
              <a:cs typeface="+mn-cs"/>
            </a:endParaRPr>
          </a:p>
          <a:p>
            <a:pPr fontAlgn="base"/>
            <a:r>
              <a:rPr lang="en-US" sz="1200" b="0" i="0" kern="1200" dirty="0" err="1">
                <a:solidFill>
                  <a:schemeClr val="tx1"/>
                </a:solidFill>
                <a:effectLst/>
                <a:latin typeface="+mn-lt"/>
                <a:ea typeface="+mn-ea"/>
                <a:cs typeface="+mn-cs"/>
              </a:rPr>
              <a:t>Codfiy</a:t>
            </a:r>
            <a:r>
              <a:rPr lang="en-US" sz="1200" b="0" i="0" kern="1200" dirty="0">
                <a:solidFill>
                  <a:schemeClr val="tx1"/>
                </a:solidFill>
                <a:effectLst/>
                <a:latin typeface="+mn-lt"/>
                <a:ea typeface="+mn-ea"/>
                <a:cs typeface="+mn-cs"/>
              </a:rPr>
              <a:t> good habits</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If you’ve taken an extended break your scores could very well drop, but that’s okay…it’ll come back quickly</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If you’ve heard of Outliers, then you probably also know that the famous “10,000 hour rule” is quite controversial – at least in the “Deliberate Practice” circles. Either way, it doesn’t matter. You should start seeing the benefits of deliberate practice really quickly. You don’t need to put in 10k hours to get better than you are today</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Now, go back and assess</a:t>
            </a:r>
          </a:p>
        </p:txBody>
      </p:sp>
      <p:sp>
        <p:nvSpPr>
          <p:cNvPr id="4" name="Slide Number Placeholder 3"/>
          <p:cNvSpPr>
            <a:spLocks noGrp="1"/>
          </p:cNvSpPr>
          <p:nvPr>
            <p:ph type="sldNum" sz="quarter" idx="10"/>
          </p:nvPr>
        </p:nvSpPr>
        <p:spPr/>
        <p:txBody>
          <a:bodyPr/>
          <a:lstStyle/>
          <a:p>
            <a:fld id="{31164F97-7C04-3B4F-A37B-7BF2B5DE8DD2}" type="slidenum">
              <a:rPr lang="en-US" smtClean="0"/>
              <a:t>27</a:t>
            </a:fld>
            <a:endParaRPr lang="en-US"/>
          </a:p>
        </p:txBody>
      </p:sp>
    </p:spTree>
    <p:extLst>
      <p:ext uri="{BB962C8B-B14F-4D97-AF65-F5344CB8AC3E}">
        <p14:creationId xmlns:p14="http://schemas.microsoft.com/office/powerpoint/2010/main" val="3513859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Beware of being in the “flow” – that’s another word for auto-pilot, which means you’re not deliberately doing anything. This is associated with stagnation and regression. Remember the guideline, if it’s fun – it </a:t>
            </a:r>
            <a:r>
              <a:rPr lang="en-US" sz="1200" b="0" i="0" kern="1200" dirty="0" err="1">
                <a:solidFill>
                  <a:schemeClr val="tx1"/>
                </a:solidFill>
                <a:effectLst/>
                <a:latin typeface="+mn-lt"/>
                <a:ea typeface="+mn-ea"/>
                <a:cs typeface="+mn-cs"/>
              </a:rPr>
              <a:t>ain’t</a:t>
            </a:r>
            <a:r>
              <a:rPr lang="en-US" sz="1200" b="0" i="0" kern="1200" dirty="0">
                <a:solidFill>
                  <a:schemeClr val="tx1"/>
                </a:solidFill>
                <a:effectLst/>
                <a:latin typeface="+mn-lt"/>
                <a:ea typeface="+mn-ea"/>
                <a:cs typeface="+mn-cs"/>
              </a:rPr>
              <a:t> deliberate practice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Now, let’s ask the right question. What’s the difference between deliberate practice and playing around? “Mindless” practice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 have been a lot of studies about this, particularly about how music students and athletes practice. The charts get a bit hairy and specific, but the overall theme is roughly the same and “dedicated practice” is the clear winner: The “better” the practice, the more benefit.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Why bother? Who cares if your side-project is maximally efficient? Doing side-projects gets you experience, it’s good for the resume, and it can be a fun and creative outlet. So, what’s the problem?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problem is a misalignment of goals. If you want experience, resume points and a creative outlet – then sure, do a side project.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But, if you want to improve your coding skills – then there are better ways. In fact, there have been a lot of studies about the notion of “flow” – which basically encourages you to get into a comfortable state and let your experienced auto-pilot kick in. This can be relaxing, and emotionally rewarding…but can actually make you worse over time. That’s what we see on the graph up there.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 have been a few high profiles studies about this particularly in the medical field. In a nutshell, some doctors hit a skill peak when it comes to certain kinds of diagnoses….and then decline from there. In these cases, statistically speaking, you’re better off getting a doctor with a couple years experience over one who’s grown comfortable. We hear about this sometimes in programming, where the </a:t>
            </a:r>
            <a:r>
              <a:rPr lang="en-US" sz="1200" b="0" i="0" kern="1200" dirty="0" err="1">
                <a:solidFill>
                  <a:schemeClr val="tx1"/>
                </a:solidFill>
                <a:effectLst/>
                <a:latin typeface="+mn-lt"/>
                <a:ea typeface="+mn-ea"/>
                <a:cs typeface="+mn-cs"/>
              </a:rPr>
              <a:t>ol</a:t>
            </a:r>
            <a:r>
              <a:rPr lang="en-US" sz="1200" b="0" i="0" kern="1200" dirty="0">
                <a:solidFill>
                  <a:schemeClr val="tx1"/>
                </a:solidFill>
                <a:effectLst/>
                <a:latin typeface="+mn-lt"/>
                <a:ea typeface="+mn-ea"/>
                <a:cs typeface="+mn-cs"/>
              </a:rPr>
              <a:t>’ dog programmer has grown complacent and stuck in their ways – but the new programmers are optimistic and “hungry”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And, crap – I’m an old dog programmer – how do I keep my skills from stagnating?</a:t>
            </a:r>
          </a:p>
        </p:txBody>
      </p:sp>
      <p:sp>
        <p:nvSpPr>
          <p:cNvPr id="4" name="Slide Number Placeholder 3"/>
          <p:cNvSpPr>
            <a:spLocks noGrp="1"/>
          </p:cNvSpPr>
          <p:nvPr>
            <p:ph type="sldNum" sz="quarter" idx="10"/>
          </p:nvPr>
        </p:nvSpPr>
        <p:spPr/>
        <p:txBody>
          <a:bodyPr/>
          <a:lstStyle/>
          <a:p>
            <a:fld id="{31164F97-7C04-3B4F-A37B-7BF2B5DE8DD2}" type="slidenum">
              <a:rPr lang="en-US" smtClean="0"/>
              <a:t>28</a:t>
            </a:fld>
            <a:endParaRPr lang="en-US"/>
          </a:p>
        </p:txBody>
      </p:sp>
    </p:spTree>
    <p:extLst>
      <p:ext uri="{BB962C8B-B14F-4D97-AF65-F5344CB8AC3E}">
        <p14:creationId xmlns:p14="http://schemas.microsoft.com/office/powerpoint/2010/main" val="39958573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able to chart your results, the graph should be heading up and to the right.</a:t>
            </a:r>
          </a:p>
          <a:p>
            <a:endParaRPr lang="en-US" dirty="0"/>
          </a:p>
          <a:p>
            <a:r>
              <a:rPr lang="en-US" dirty="0"/>
              <a:t>If you’re stagnating or headed in the wrong direction, then you might need to adjust the practice routine. There are multiple different ways to practice them same skills, so don’t be afraid to shake things up.</a:t>
            </a:r>
          </a:p>
          <a:p>
            <a:endParaRPr lang="en-US" dirty="0"/>
          </a:p>
          <a:p>
            <a:r>
              <a:rPr lang="en-US" dirty="0"/>
              <a:t>We’re assuming this component skills are making us better over all – and the research backs this up, but why not ask your peers?</a:t>
            </a:r>
          </a:p>
        </p:txBody>
      </p:sp>
      <p:sp>
        <p:nvSpPr>
          <p:cNvPr id="4" name="Slide Number Placeholder 3"/>
          <p:cNvSpPr>
            <a:spLocks noGrp="1"/>
          </p:cNvSpPr>
          <p:nvPr>
            <p:ph type="sldNum" sz="quarter" idx="10"/>
          </p:nvPr>
        </p:nvSpPr>
        <p:spPr/>
        <p:txBody>
          <a:bodyPr/>
          <a:lstStyle/>
          <a:p>
            <a:fld id="{31164F97-7C04-3B4F-A37B-7BF2B5DE8DD2}" type="slidenum">
              <a:rPr lang="en-US" smtClean="0"/>
              <a:t>29</a:t>
            </a:fld>
            <a:endParaRPr lang="en-US"/>
          </a:p>
        </p:txBody>
      </p:sp>
    </p:spTree>
    <p:extLst>
      <p:ext uri="{BB962C8B-B14F-4D97-AF65-F5344CB8AC3E}">
        <p14:creationId xmlns:p14="http://schemas.microsoft.com/office/powerpoint/2010/main" val="16011251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But do you test your pragmatic decision making?</a:t>
            </a:r>
          </a:p>
          <a:p>
            <a:r>
              <a:rPr lang="en-US" baseline="0" dirty="0"/>
              <a:t>How do you test your Design Pattern ability?</a:t>
            </a:r>
          </a:p>
          <a:p>
            <a:endParaRPr lang="en-US" dirty="0"/>
          </a:p>
          <a:p>
            <a:r>
              <a:rPr lang="en-US" dirty="0"/>
              <a:t>Well,</a:t>
            </a:r>
            <a:r>
              <a:rPr lang="en-US" baseline="0" dirty="0"/>
              <a:t> how do they do it in other fields?</a:t>
            </a:r>
            <a:br>
              <a:rPr lang="en-US" baseline="0" dirty="0"/>
            </a:br>
            <a:r>
              <a:rPr lang="en-US" baseline="0" dirty="0"/>
              <a:t>Teachers, Coaches, Mentors, Peers</a:t>
            </a:r>
            <a:endParaRPr lang="en-US" dirty="0"/>
          </a:p>
          <a:p>
            <a:endParaRPr lang="en-US" dirty="0"/>
          </a:p>
          <a:p>
            <a:r>
              <a:rPr lang="en-US" dirty="0"/>
              <a:t>If</a:t>
            </a:r>
            <a:r>
              <a:rPr lang="en-US" baseline="0" dirty="0"/>
              <a:t> you’ve read </a:t>
            </a:r>
            <a:r>
              <a:rPr lang="en-US" baseline="0" dirty="0" err="1"/>
              <a:t>PeopleWare</a:t>
            </a:r>
            <a:r>
              <a:rPr lang="en-US" baseline="0" dirty="0"/>
              <a:t>, you’ll know that the biggest problems aren’t always technical!</a:t>
            </a:r>
            <a:endParaRPr lang="en-US" dirty="0"/>
          </a:p>
          <a:p>
            <a:endParaRPr lang="en-US" dirty="0"/>
          </a:p>
          <a:p>
            <a:r>
              <a:rPr lang="en-US" dirty="0"/>
              <a:t>There are sites that will help you with this</a:t>
            </a:r>
          </a:p>
          <a:p>
            <a:endParaRPr lang="en-US" dirty="0"/>
          </a:p>
          <a:p>
            <a:r>
              <a:rPr lang="en-US" dirty="0"/>
              <a:t>Remember – deliberate practice should be very specific. Don’t send me your repository link and ask me what I think.</a:t>
            </a:r>
          </a:p>
          <a:p>
            <a:endParaRPr lang="en-US" dirty="0"/>
          </a:p>
          <a:p>
            <a:r>
              <a:rPr lang="en-US" dirty="0"/>
              <a:t>Send me your link, and ask me what I thought about your variable names, or abstractions, use of design patterns.</a:t>
            </a:r>
          </a:p>
        </p:txBody>
      </p:sp>
      <p:sp>
        <p:nvSpPr>
          <p:cNvPr id="4" name="Slide Number Placeholder 3"/>
          <p:cNvSpPr>
            <a:spLocks noGrp="1"/>
          </p:cNvSpPr>
          <p:nvPr>
            <p:ph type="sldNum" sz="quarter" idx="10"/>
          </p:nvPr>
        </p:nvSpPr>
        <p:spPr/>
        <p:txBody>
          <a:bodyPr/>
          <a:lstStyle/>
          <a:p>
            <a:fld id="{31164F97-7C04-3B4F-A37B-7BF2B5DE8DD2}" type="slidenum">
              <a:rPr lang="en-US" smtClean="0"/>
              <a:t>30</a:t>
            </a:fld>
            <a:endParaRPr lang="en-US"/>
          </a:p>
        </p:txBody>
      </p:sp>
    </p:spTree>
    <p:extLst>
      <p:ext uri="{BB962C8B-B14F-4D97-AF65-F5344CB8AC3E}">
        <p14:creationId xmlns:p14="http://schemas.microsoft.com/office/powerpoint/2010/main" val="703189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10x Developer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Problems with the study</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How did they measure?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Program Size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Time to complete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Debugging Time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What about Jira?</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 want to be better at all of that stuff!</a:t>
            </a:r>
          </a:p>
        </p:txBody>
      </p:sp>
      <p:sp>
        <p:nvSpPr>
          <p:cNvPr id="4" name="Slide Number Placeholder 3"/>
          <p:cNvSpPr>
            <a:spLocks noGrp="1"/>
          </p:cNvSpPr>
          <p:nvPr>
            <p:ph type="sldNum" sz="quarter" idx="10"/>
          </p:nvPr>
        </p:nvSpPr>
        <p:spPr/>
        <p:txBody>
          <a:bodyPr/>
          <a:lstStyle/>
          <a:p>
            <a:fld id="{31164F97-7C04-3B4F-A37B-7BF2B5DE8DD2}" type="slidenum">
              <a:rPr lang="en-US" smtClean="0"/>
              <a:t>3</a:t>
            </a:fld>
            <a:endParaRPr lang="en-US"/>
          </a:p>
        </p:txBody>
      </p:sp>
    </p:spTree>
    <p:extLst>
      <p:ext uri="{BB962C8B-B14F-4D97-AF65-F5344CB8AC3E}">
        <p14:creationId xmlns:p14="http://schemas.microsoft.com/office/powerpoint/2010/main" val="10743753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Senior Developers average $80k a year!</a:t>
            </a:r>
          </a:p>
          <a:p>
            <a:endParaRPr lang="en-US" dirty="0"/>
          </a:p>
          <a:p>
            <a:r>
              <a:rPr lang="en-US" dirty="0"/>
              <a:t>18 million developers world wide</a:t>
            </a:r>
          </a:p>
          <a:p>
            <a:endParaRPr lang="en-US" dirty="0"/>
          </a:p>
          <a:p>
            <a:endParaRPr lang="en-US" dirty="0"/>
          </a:p>
        </p:txBody>
      </p:sp>
      <p:sp>
        <p:nvSpPr>
          <p:cNvPr id="4" name="Slide Number Placeholder 3"/>
          <p:cNvSpPr>
            <a:spLocks noGrp="1"/>
          </p:cNvSpPr>
          <p:nvPr>
            <p:ph type="sldNum" sz="quarter" idx="10"/>
          </p:nvPr>
        </p:nvSpPr>
        <p:spPr/>
        <p:txBody>
          <a:bodyPr/>
          <a:lstStyle/>
          <a:p>
            <a:fld id="{31164F97-7C04-3B4F-A37B-7BF2B5DE8DD2}" type="slidenum">
              <a:rPr lang="en-US" smtClean="0"/>
              <a:t>31</a:t>
            </a:fld>
            <a:endParaRPr lang="en-US"/>
          </a:p>
        </p:txBody>
      </p:sp>
    </p:spTree>
    <p:extLst>
      <p:ext uri="{BB962C8B-B14F-4D97-AF65-F5344CB8AC3E}">
        <p14:creationId xmlns:p14="http://schemas.microsoft.com/office/powerpoint/2010/main" val="29912932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musicians?</a:t>
            </a:r>
          </a:p>
          <a:p>
            <a:r>
              <a:rPr lang="en-US" dirty="0"/>
              <a:t>Practice with the metronome, record</a:t>
            </a:r>
          </a:p>
          <a:p>
            <a:endParaRPr lang="en-US" dirty="0"/>
          </a:p>
          <a:p>
            <a:r>
              <a:rPr lang="en-US" dirty="0"/>
              <a:t>Recitals, objective judges</a:t>
            </a:r>
          </a:p>
        </p:txBody>
      </p:sp>
      <p:sp>
        <p:nvSpPr>
          <p:cNvPr id="4" name="Slide Number Placeholder 3"/>
          <p:cNvSpPr>
            <a:spLocks noGrp="1"/>
          </p:cNvSpPr>
          <p:nvPr>
            <p:ph type="sldNum" sz="quarter" idx="10"/>
          </p:nvPr>
        </p:nvSpPr>
        <p:spPr/>
        <p:txBody>
          <a:bodyPr/>
          <a:lstStyle/>
          <a:p>
            <a:fld id="{31164F97-7C04-3B4F-A37B-7BF2B5DE8DD2}" type="slidenum">
              <a:rPr lang="en-US" smtClean="0"/>
              <a:t>32</a:t>
            </a:fld>
            <a:endParaRPr lang="en-US"/>
          </a:p>
        </p:txBody>
      </p:sp>
    </p:spTree>
    <p:extLst>
      <p:ext uri="{BB962C8B-B14F-4D97-AF65-F5344CB8AC3E}">
        <p14:creationId xmlns:p14="http://schemas.microsoft.com/office/powerpoint/2010/main" val="23745585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Book has a lot of practical tips – a lot of the research was done about teachers.</a:t>
            </a:r>
          </a:p>
        </p:txBody>
      </p:sp>
      <p:sp>
        <p:nvSpPr>
          <p:cNvPr id="4" name="Slide Number Placeholder 3"/>
          <p:cNvSpPr>
            <a:spLocks noGrp="1"/>
          </p:cNvSpPr>
          <p:nvPr>
            <p:ph type="sldNum" sz="quarter" idx="10"/>
          </p:nvPr>
        </p:nvSpPr>
        <p:spPr/>
        <p:txBody>
          <a:bodyPr/>
          <a:lstStyle/>
          <a:p>
            <a:fld id="{31164F97-7C04-3B4F-A37B-7BF2B5DE8DD2}" type="slidenum">
              <a:rPr lang="en-US" smtClean="0"/>
              <a:t>33</a:t>
            </a:fld>
            <a:endParaRPr lang="en-US"/>
          </a:p>
        </p:txBody>
      </p:sp>
    </p:spTree>
    <p:extLst>
      <p:ext uri="{BB962C8B-B14F-4D97-AF65-F5344CB8AC3E}">
        <p14:creationId xmlns:p14="http://schemas.microsoft.com/office/powerpoint/2010/main" val="29624903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Come up with a name:</a:t>
            </a:r>
          </a:p>
          <a:p>
            <a:r>
              <a:rPr lang="en-US" dirty="0"/>
              <a:t>”Modular Design” training</a:t>
            </a:r>
          </a:p>
          <a:p>
            <a:r>
              <a:rPr lang="en-US" dirty="0"/>
              <a:t>Single Responsibility raining</a:t>
            </a:r>
          </a:p>
          <a:p>
            <a:endParaRPr lang="en-US" dirty="0"/>
          </a:p>
          <a:p>
            <a:endParaRPr lang="en-US" dirty="0"/>
          </a:p>
          <a:p>
            <a:r>
              <a:rPr lang="en-US" dirty="0"/>
              <a:t>Remember the specificity naming training – your ”timeout” variable isn’t as good as it could be</a:t>
            </a:r>
          </a:p>
        </p:txBody>
      </p:sp>
      <p:sp>
        <p:nvSpPr>
          <p:cNvPr id="4" name="Slide Number Placeholder 3"/>
          <p:cNvSpPr>
            <a:spLocks noGrp="1"/>
          </p:cNvSpPr>
          <p:nvPr>
            <p:ph type="sldNum" sz="quarter" idx="10"/>
          </p:nvPr>
        </p:nvSpPr>
        <p:spPr/>
        <p:txBody>
          <a:bodyPr/>
          <a:lstStyle/>
          <a:p>
            <a:fld id="{31164F97-7C04-3B4F-A37B-7BF2B5DE8DD2}" type="slidenum">
              <a:rPr lang="en-US" smtClean="0"/>
              <a:t>34</a:t>
            </a:fld>
            <a:endParaRPr lang="en-US"/>
          </a:p>
        </p:txBody>
      </p:sp>
    </p:spTree>
    <p:extLst>
      <p:ext uri="{BB962C8B-B14F-4D97-AF65-F5344CB8AC3E}">
        <p14:creationId xmlns:p14="http://schemas.microsoft.com/office/powerpoint/2010/main" val="15644818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164F97-7C04-3B4F-A37B-7BF2B5DE8DD2}" type="slidenum">
              <a:rPr lang="en-US" smtClean="0"/>
              <a:t>35</a:t>
            </a:fld>
            <a:endParaRPr lang="en-US"/>
          </a:p>
        </p:txBody>
      </p:sp>
    </p:spTree>
    <p:extLst>
      <p:ext uri="{BB962C8B-B14F-4D97-AF65-F5344CB8AC3E}">
        <p14:creationId xmlns:p14="http://schemas.microsoft.com/office/powerpoint/2010/main" val="42718306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last thing to throw in here, I thought it might be interesting to do a quick take on interviewing.</a:t>
            </a:r>
          </a:p>
          <a:p>
            <a:endParaRPr lang="en-US" dirty="0"/>
          </a:p>
          <a:p>
            <a:r>
              <a:rPr lang="en-US" dirty="0"/>
              <a:t>What kind of skills might you need to improve if you want to be a better interviewee?</a:t>
            </a:r>
          </a:p>
          <a:p>
            <a:endParaRPr lang="en-US" dirty="0"/>
          </a:p>
          <a:p>
            <a:r>
              <a:rPr lang="en-US" dirty="0"/>
              <a:t>I’ve listed a bunch of ones that I came up with, and hopefully you’re already thinking of ways to test each one.</a:t>
            </a:r>
          </a:p>
          <a:p>
            <a:endParaRPr lang="en-US" dirty="0"/>
          </a:p>
          <a:p>
            <a:r>
              <a:rPr lang="en-US" dirty="0"/>
              <a:t>Yeah</a:t>
            </a:r>
            <a:r>
              <a:rPr lang="mr-IN" dirty="0"/>
              <a:t>…</a:t>
            </a:r>
            <a:r>
              <a:rPr lang="en-US" dirty="0"/>
              <a:t>you can “just go interview” </a:t>
            </a:r>
            <a:r>
              <a:rPr lang="mr-IN" dirty="0"/>
              <a:t>–</a:t>
            </a:r>
            <a:r>
              <a:rPr lang="en-US" dirty="0"/>
              <a:t> but that 1</a:t>
            </a:r>
            <a:r>
              <a:rPr lang="en-US" baseline="0" dirty="0"/>
              <a:t> hour of practice costs you getting ready, taking time off of work, setup time, etc.</a:t>
            </a:r>
          </a:p>
          <a:p>
            <a:endParaRPr lang="en-US" baseline="0" dirty="0"/>
          </a:p>
          <a:p>
            <a:r>
              <a:rPr lang="en-US" baseline="0" dirty="0"/>
              <a:t>I think communication and dressing appropriately are the hardest skills up there, and also the hardest the objectively measure – so I recommend asking a trusted friend or community for help there. The rest are surprisingly easy to quantify. There are great resources on the internet</a:t>
            </a:r>
          </a:p>
        </p:txBody>
      </p:sp>
      <p:sp>
        <p:nvSpPr>
          <p:cNvPr id="4" name="Slide Number Placeholder 3"/>
          <p:cNvSpPr>
            <a:spLocks noGrp="1"/>
          </p:cNvSpPr>
          <p:nvPr>
            <p:ph type="sldNum" sz="quarter" idx="10"/>
          </p:nvPr>
        </p:nvSpPr>
        <p:spPr/>
        <p:txBody>
          <a:bodyPr/>
          <a:lstStyle/>
          <a:p>
            <a:fld id="{31164F97-7C04-3B4F-A37B-7BF2B5DE8DD2}" type="slidenum">
              <a:rPr lang="en-US" smtClean="0"/>
              <a:t>37</a:t>
            </a:fld>
            <a:endParaRPr lang="en-US"/>
          </a:p>
        </p:txBody>
      </p:sp>
    </p:spTree>
    <p:extLst>
      <p:ext uri="{BB962C8B-B14F-4D97-AF65-F5344CB8AC3E}">
        <p14:creationId xmlns:p14="http://schemas.microsoft.com/office/powerpoint/2010/main" val="14156947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So, that’s it!</a:t>
            </a:r>
          </a:p>
          <a:p>
            <a:endParaRPr lang="en-US" dirty="0">
              <a:effectLst/>
            </a:endParaRPr>
          </a:p>
          <a:p>
            <a:r>
              <a:rPr lang="en-US" dirty="0">
                <a:effectLst/>
              </a:rPr>
              <a:t>Getting better means improving your knowledge and skill, and skills are often sadly neglected and trickier to work on.</a:t>
            </a:r>
          </a:p>
          <a:p>
            <a:endParaRPr lang="en-US" dirty="0">
              <a:effectLst/>
            </a:endParaRPr>
          </a:p>
          <a:p>
            <a:r>
              <a:rPr lang="en-US" dirty="0">
                <a:effectLst/>
              </a:rPr>
              <a:t>The good news is that there has been a lot of research done on the best way to advance skills.</a:t>
            </a:r>
          </a:p>
          <a:p>
            <a:endParaRPr lang="en-US" dirty="0">
              <a:effectLst/>
            </a:endParaRPr>
          </a:p>
          <a:p>
            <a:r>
              <a:rPr lang="en-US" dirty="0">
                <a:effectLst/>
              </a:rPr>
              <a:t>I hope that you’re now feeling invigorated and inspired to try deliberate practice for programming.</a:t>
            </a:r>
          </a:p>
          <a:p>
            <a:endParaRPr lang="en-US" dirty="0"/>
          </a:p>
          <a:p>
            <a:endParaRPr lang="en-US" dirty="0"/>
          </a:p>
          <a:p>
            <a:r>
              <a:rPr lang="en-US" dirty="0"/>
              <a:t>And, of course – I would love any constructive criticism you have for me. I’m trying to practice my communication skills this year, and I really would love the feedback!</a:t>
            </a:r>
          </a:p>
          <a:p>
            <a:endParaRPr lang="en-US" dirty="0"/>
          </a:p>
          <a:p>
            <a:r>
              <a:rPr lang="en-US" dirty="0"/>
              <a:t>If you’re still interested in this talk, I’ll be doing an extended and more explicit version at Orlando Code Camp, and I’m sure there will be a Coding Blocks roundtable on the subject</a:t>
            </a:r>
          </a:p>
        </p:txBody>
      </p:sp>
      <p:sp>
        <p:nvSpPr>
          <p:cNvPr id="4" name="Slide Number Placeholder 3"/>
          <p:cNvSpPr>
            <a:spLocks noGrp="1"/>
          </p:cNvSpPr>
          <p:nvPr>
            <p:ph type="sldNum" sz="quarter" idx="10"/>
          </p:nvPr>
        </p:nvSpPr>
        <p:spPr/>
        <p:txBody>
          <a:bodyPr/>
          <a:lstStyle/>
          <a:p>
            <a:fld id="{31164F97-7C04-3B4F-A37B-7BF2B5DE8DD2}" type="slidenum">
              <a:rPr lang="en-US" smtClean="0"/>
              <a:t>38</a:t>
            </a:fld>
            <a:endParaRPr lang="en-US"/>
          </a:p>
        </p:txBody>
      </p:sp>
    </p:spTree>
    <p:extLst>
      <p:ext uri="{BB962C8B-B14F-4D97-AF65-F5344CB8AC3E}">
        <p14:creationId xmlns:p14="http://schemas.microsoft.com/office/powerpoint/2010/main" val="30145633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a couple of the more popular books on the subject. I’m a big fan of audiobooks myself</a:t>
            </a:r>
          </a:p>
        </p:txBody>
      </p:sp>
      <p:sp>
        <p:nvSpPr>
          <p:cNvPr id="4" name="Slide Number Placeholder 3"/>
          <p:cNvSpPr>
            <a:spLocks noGrp="1"/>
          </p:cNvSpPr>
          <p:nvPr>
            <p:ph type="sldNum" sz="quarter" idx="10"/>
          </p:nvPr>
        </p:nvSpPr>
        <p:spPr/>
        <p:txBody>
          <a:bodyPr/>
          <a:lstStyle/>
          <a:p>
            <a:fld id="{31164F97-7C04-3B4F-A37B-7BF2B5DE8DD2}" type="slidenum">
              <a:rPr lang="en-US" smtClean="0"/>
              <a:t>39</a:t>
            </a:fld>
            <a:endParaRPr lang="en-US"/>
          </a:p>
        </p:txBody>
      </p:sp>
    </p:spTree>
    <p:extLst>
      <p:ext uri="{BB962C8B-B14F-4D97-AF65-F5344CB8AC3E}">
        <p14:creationId xmlns:p14="http://schemas.microsoft.com/office/powerpoint/2010/main" val="8144925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List of websites</a:t>
            </a:r>
          </a:p>
        </p:txBody>
      </p:sp>
      <p:sp>
        <p:nvSpPr>
          <p:cNvPr id="4" name="Slide Number Placeholder 3"/>
          <p:cNvSpPr>
            <a:spLocks noGrp="1"/>
          </p:cNvSpPr>
          <p:nvPr>
            <p:ph type="sldNum" sz="quarter" idx="10"/>
          </p:nvPr>
        </p:nvSpPr>
        <p:spPr/>
        <p:txBody>
          <a:bodyPr/>
          <a:lstStyle/>
          <a:p>
            <a:fld id="{31164F97-7C04-3B4F-A37B-7BF2B5DE8DD2}" type="slidenum">
              <a:rPr lang="en-US" smtClean="0"/>
              <a:t>40</a:t>
            </a:fld>
            <a:endParaRPr lang="en-US"/>
          </a:p>
        </p:txBody>
      </p:sp>
    </p:spTree>
    <p:extLst>
      <p:ext uri="{BB962C8B-B14F-4D97-AF65-F5344CB8AC3E}">
        <p14:creationId xmlns:p14="http://schemas.microsoft.com/office/powerpoint/2010/main" val="28198694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164F97-7C04-3B4F-A37B-7BF2B5DE8DD2}" type="slidenum">
              <a:rPr lang="en-US" smtClean="0"/>
              <a:t>41</a:t>
            </a:fld>
            <a:endParaRPr lang="en-US"/>
          </a:p>
        </p:txBody>
      </p:sp>
    </p:spTree>
    <p:extLst>
      <p:ext uri="{BB962C8B-B14F-4D97-AF65-F5344CB8AC3E}">
        <p14:creationId xmlns:p14="http://schemas.microsoft.com/office/powerpoint/2010/main" val="1136322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What does it mean to be good?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Knowledge is understanding of a subject,</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Skill is your proficiency in the application of knowledge.</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dirty="0"/>
              <a:t>K is what you know</a:t>
            </a:r>
          </a:p>
          <a:p>
            <a:pPr marL="171450" indent="-171450">
              <a:buFont typeface="Arial" panose="020B0604020202020204" pitchFamily="34" charset="0"/>
              <a:buChar char="•"/>
            </a:pPr>
            <a:r>
              <a:rPr lang="en-US" dirty="0"/>
              <a:t>S is what you can do with it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Algorithms, Design Patterns, Game Programing, Web Design</a:t>
            </a:r>
          </a:p>
          <a:p>
            <a:pPr marL="171450" indent="-171450">
              <a:buFont typeface="Arial" panose="020B0604020202020204" pitchFamily="34" charset="0"/>
              <a:buChar char="•"/>
            </a:pPr>
            <a:r>
              <a:rPr lang="en-US" dirty="0"/>
              <a:t>They want to make stuff!</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Knowing is only half the battle!</a:t>
            </a:r>
          </a:p>
        </p:txBody>
      </p:sp>
      <p:sp>
        <p:nvSpPr>
          <p:cNvPr id="4" name="Slide Number Placeholder 3"/>
          <p:cNvSpPr>
            <a:spLocks noGrp="1"/>
          </p:cNvSpPr>
          <p:nvPr>
            <p:ph type="sldNum" sz="quarter" idx="10"/>
          </p:nvPr>
        </p:nvSpPr>
        <p:spPr/>
        <p:txBody>
          <a:bodyPr/>
          <a:lstStyle/>
          <a:p>
            <a:fld id="{31164F97-7C04-3B4F-A37B-7BF2B5DE8DD2}" type="slidenum">
              <a:rPr lang="en-US" smtClean="0"/>
              <a:t>4</a:t>
            </a:fld>
            <a:endParaRPr lang="en-US"/>
          </a:p>
        </p:txBody>
      </p:sp>
    </p:spTree>
    <p:extLst>
      <p:ext uri="{BB962C8B-B14F-4D97-AF65-F5344CB8AC3E}">
        <p14:creationId xmlns:p14="http://schemas.microsoft.com/office/powerpoint/2010/main" val="2830753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very much!</a:t>
            </a:r>
          </a:p>
        </p:txBody>
      </p:sp>
      <p:sp>
        <p:nvSpPr>
          <p:cNvPr id="4" name="Slide Number Placeholder 3"/>
          <p:cNvSpPr>
            <a:spLocks noGrp="1"/>
          </p:cNvSpPr>
          <p:nvPr>
            <p:ph type="sldNum" sz="quarter" idx="10"/>
          </p:nvPr>
        </p:nvSpPr>
        <p:spPr/>
        <p:txBody>
          <a:bodyPr/>
          <a:lstStyle/>
          <a:p>
            <a:fld id="{31164F97-7C04-3B4F-A37B-7BF2B5DE8DD2}" type="slidenum">
              <a:rPr lang="en-US" smtClean="0"/>
              <a:t>42</a:t>
            </a:fld>
            <a:endParaRPr lang="en-US"/>
          </a:p>
        </p:txBody>
      </p:sp>
    </p:spTree>
    <p:extLst>
      <p:ext uri="{BB962C8B-B14F-4D97-AF65-F5344CB8AC3E}">
        <p14:creationId xmlns:p14="http://schemas.microsoft.com/office/powerpoint/2010/main" val="1175315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Read a book on SOLID</a:t>
            </a:r>
          </a:p>
          <a:p>
            <a:pPr marL="171450" indent="-171450">
              <a:buFont typeface="Arial" panose="020B0604020202020204" pitchFamily="34" charset="0"/>
              <a:buChar char="•"/>
            </a:pPr>
            <a:r>
              <a:rPr lang="en-US" dirty="0"/>
              <a:t>Fire up your IDE at work…</a:t>
            </a:r>
          </a:p>
          <a:p>
            <a:pPr marL="171450" indent="-171450">
              <a:buFont typeface="Arial" panose="020B0604020202020204" pitchFamily="34" charset="0"/>
              <a:buChar char="•"/>
            </a:pPr>
            <a:r>
              <a:rPr lang="en-US" dirty="0"/>
              <a:t>Coding is really hard!</a:t>
            </a:r>
          </a:p>
        </p:txBody>
      </p:sp>
      <p:sp>
        <p:nvSpPr>
          <p:cNvPr id="4" name="Slide Number Placeholder 3"/>
          <p:cNvSpPr>
            <a:spLocks noGrp="1"/>
          </p:cNvSpPr>
          <p:nvPr>
            <p:ph type="sldNum" sz="quarter" idx="10"/>
          </p:nvPr>
        </p:nvSpPr>
        <p:spPr/>
        <p:txBody>
          <a:bodyPr/>
          <a:lstStyle/>
          <a:p>
            <a:fld id="{31164F97-7C04-3B4F-A37B-7BF2B5DE8DD2}" type="slidenum">
              <a:rPr lang="en-US" smtClean="0"/>
              <a:t>5</a:t>
            </a:fld>
            <a:endParaRPr lang="en-US"/>
          </a:p>
        </p:txBody>
      </p:sp>
    </p:spTree>
    <p:extLst>
      <p:ext uri="{BB962C8B-B14F-4D97-AF65-F5344CB8AC3E}">
        <p14:creationId xmlns:p14="http://schemas.microsoft.com/office/powerpoint/2010/main" val="4274692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Describe the comic</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Strife in the Industry</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10x developer</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Interviewing</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Bootcamps vs 4 year degrees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Resources for knowledge: Code Camps, </a:t>
            </a:r>
            <a:r>
              <a:rPr lang="en-US" sz="1200" kern="1200" dirty="0" err="1">
                <a:solidFill>
                  <a:schemeClr val="tx1"/>
                </a:solidFill>
                <a:effectLst/>
                <a:latin typeface="+mn-lt"/>
                <a:ea typeface="+mn-ea"/>
                <a:cs typeface="+mn-cs"/>
              </a:rPr>
              <a:t>Pluralsight</a:t>
            </a:r>
            <a:r>
              <a:rPr lang="en-US" sz="1200" kern="1200" dirty="0">
                <a:solidFill>
                  <a:schemeClr val="tx1"/>
                </a:solidFill>
                <a:effectLst/>
                <a:latin typeface="+mn-lt"/>
                <a:ea typeface="+mn-ea"/>
                <a:cs typeface="+mn-cs"/>
              </a:rPr>
              <a:t>, Podcast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advice for those who want to improve their programming </a:t>
            </a:r>
            <a:r>
              <a:rPr lang="en-US" sz="1200" b="1" kern="1200" dirty="0">
                <a:solidFill>
                  <a:schemeClr val="tx1"/>
                </a:solidFill>
                <a:effectLst/>
                <a:latin typeface="+mn-lt"/>
                <a:ea typeface="+mn-ea"/>
                <a:cs typeface="+mn-cs"/>
              </a:rPr>
              <a:t>skills</a:t>
            </a: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1164F97-7C04-3B4F-A37B-7BF2B5DE8DD2}" type="slidenum">
              <a:rPr lang="en-US" smtClean="0"/>
              <a:t>6</a:t>
            </a:fld>
            <a:endParaRPr lang="en-US"/>
          </a:p>
        </p:txBody>
      </p:sp>
    </p:spTree>
    <p:extLst>
      <p:ext uri="{BB962C8B-B14F-4D97-AF65-F5344CB8AC3E}">
        <p14:creationId xmlns:p14="http://schemas.microsoft.com/office/powerpoint/2010/main" val="912699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Be mindful of downsides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Side projects require knowledge, skill, time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Mixed incentives can reinforce bad habits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Potentially wasting time on things you didn’t intend or need to practice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Need to understand your goals</a:t>
            </a:r>
          </a:p>
        </p:txBody>
      </p:sp>
      <p:sp>
        <p:nvSpPr>
          <p:cNvPr id="4" name="Slide Number Placeholder 3"/>
          <p:cNvSpPr>
            <a:spLocks noGrp="1"/>
          </p:cNvSpPr>
          <p:nvPr>
            <p:ph type="sldNum" sz="quarter" idx="10"/>
          </p:nvPr>
        </p:nvSpPr>
        <p:spPr/>
        <p:txBody>
          <a:bodyPr/>
          <a:lstStyle/>
          <a:p>
            <a:fld id="{31164F97-7C04-3B4F-A37B-7BF2B5DE8DD2}" type="slidenum">
              <a:rPr lang="en-US" smtClean="0"/>
              <a:t>7</a:t>
            </a:fld>
            <a:endParaRPr lang="en-US"/>
          </a:p>
        </p:txBody>
      </p:sp>
    </p:spTree>
    <p:extLst>
      <p:ext uri="{BB962C8B-B14F-4D97-AF65-F5344CB8AC3E}">
        <p14:creationId xmlns:p14="http://schemas.microsoft.com/office/powerpoint/2010/main" val="3193548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Same lessons apply: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It’s not time effective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Mixed motives compete for attention and make assessment difficult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Commercial pilots, more time landing?</a:t>
            </a:r>
          </a:p>
        </p:txBody>
      </p:sp>
      <p:sp>
        <p:nvSpPr>
          <p:cNvPr id="4" name="Slide Number Placeholder 3"/>
          <p:cNvSpPr>
            <a:spLocks noGrp="1"/>
          </p:cNvSpPr>
          <p:nvPr>
            <p:ph type="sldNum" sz="quarter" idx="10"/>
          </p:nvPr>
        </p:nvSpPr>
        <p:spPr/>
        <p:txBody>
          <a:bodyPr/>
          <a:lstStyle/>
          <a:p>
            <a:fld id="{31164F97-7C04-3B4F-A37B-7BF2B5DE8DD2}" type="slidenum">
              <a:rPr lang="en-US" smtClean="0"/>
              <a:t>8</a:t>
            </a:fld>
            <a:endParaRPr lang="en-US"/>
          </a:p>
        </p:txBody>
      </p:sp>
    </p:spTree>
    <p:extLst>
      <p:ext uri="{BB962C8B-B14F-4D97-AF65-F5344CB8AC3E}">
        <p14:creationId xmlns:p14="http://schemas.microsoft.com/office/powerpoint/2010/main" val="1963976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FizzBuzz</a:t>
            </a:r>
            <a:r>
              <a:rPr lang="en-US" dirty="0"/>
              <a:t> in JS</a:t>
            </a:r>
          </a:p>
          <a:p>
            <a:pPr marL="171450" indent="-171450">
              <a:buFont typeface="Arial" panose="020B0604020202020204" pitchFamily="34" charset="0"/>
              <a:buChar char="•"/>
            </a:pPr>
            <a:r>
              <a:rPr lang="en-US" dirty="0"/>
              <a:t>Too tedious for our brains to operate at this level</a:t>
            </a:r>
          </a:p>
          <a:p>
            <a:pPr marL="171450" indent="-171450">
              <a:buFont typeface="Arial" panose="020B0604020202020204" pitchFamily="34" charset="0"/>
              <a:buChar char="•"/>
            </a:pPr>
            <a:r>
              <a:rPr lang="en-US" dirty="0"/>
              <a:t>Never memorize anything you can look up!</a:t>
            </a:r>
          </a:p>
          <a:p>
            <a:pPr marL="171450" indent="-171450">
              <a:buFont typeface="Arial" panose="020B0604020202020204" pitchFamily="34" charset="0"/>
              <a:buChar char="•"/>
            </a:pPr>
            <a:r>
              <a:rPr lang="en-US" dirty="0"/>
              <a:t>Your brain hates this, it loves short-cuts for both good and bad.</a:t>
            </a:r>
          </a:p>
          <a:p>
            <a:pPr marL="628650" lvl="1" indent="-171450">
              <a:buFont typeface="Arial" panose="020B0604020202020204" pitchFamily="34" charset="0"/>
              <a:buChar char="•"/>
            </a:pPr>
            <a:r>
              <a:rPr lang="en-US" dirty="0"/>
              <a:t>Concept gets converted to an Implicit Declarative – keeps us sane</a:t>
            </a:r>
          </a:p>
          <a:p>
            <a:pPr marL="628650" lvl="1" indent="-171450">
              <a:buFont typeface="Arial" panose="020B0604020202020204" pitchFamily="34" charset="0"/>
              <a:buChar char="•"/>
            </a:pPr>
            <a:r>
              <a:rPr lang="en-US" dirty="0"/>
              <a:t>It can also be wrong: harmful stereotypes and bias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That’s why we spend so much time talking about concepts like abstraction, modularity and code organization</a:t>
            </a:r>
          </a:p>
          <a:p>
            <a:endParaRPr lang="en-US" dirty="0"/>
          </a:p>
        </p:txBody>
      </p:sp>
      <p:sp>
        <p:nvSpPr>
          <p:cNvPr id="4" name="Slide Number Placeholder 3"/>
          <p:cNvSpPr>
            <a:spLocks noGrp="1"/>
          </p:cNvSpPr>
          <p:nvPr>
            <p:ph type="sldNum" sz="quarter" idx="10"/>
          </p:nvPr>
        </p:nvSpPr>
        <p:spPr/>
        <p:txBody>
          <a:bodyPr/>
          <a:lstStyle/>
          <a:p>
            <a:fld id="{31164F97-7C04-3B4F-A37B-7BF2B5DE8DD2}" type="slidenum">
              <a:rPr lang="en-US" smtClean="0"/>
              <a:t>9</a:t>
            </a:fld>
            <a:endParaRPr lang="en-US"/>
          </a:p>
        </p:txBody>
      </p:sp>
    </p:spTree>
    <p:extLst>
      <p:ext uri="{BB962C8B-B14F-4D97-AF65-F5344CB8AC3E}">
        <p14:creationId xmlns:p14="http://schemas.microsoft.com/office/powerpoint/2010/main" val="416176210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3/16/18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6D22F896-40B5-4ADD-8801-0D06FADFA095}" type="slidenum">
              <a:rPr lang="en-US" smtClean="0"/>
              <a:t>‹#›</a:t>
            </a:fld>
            <a:endParaRPr lang="en-US" dirty="0"/>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3/16/18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3/16/18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3/16/18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48A87A34-81AB-432B-8DAE-1953F412C126}" type="datetimeFigureOut">
              <a:rPr lang="en-US" smtClean="0"/>
              <a:t>3/16/18</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6D22F896-40B5-4ADD-8801-0D06FADFA095}" type="slidenum">
              <a:rPr lang="en-US" smtClean="0"/>
              <a:t>‹#›</a:t>
            </a:fld>
            <a:endParaRPr lang="en-US" dirty="0"/>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3/16/18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3/16/18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8A87A34-81AB-432B-8DAE-1953F412C126}" type="datetimeFigureOut">
              <a:rPr lang="en-US" smtClean="0"/>
              <a:t>3/16/18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
        <p:nvSpPr>
          <p:cNvPr id="6" name="Title 5"/>
          <p:cNvSpPr>
            <a:spLocks noGrp="1"/>
          </p:cNvSpPr>
          <p:nvPr>
            <p:ph type="title"/>
          </p:nvPr>
        </p:nvSpPr>
        <p:spPr/>
        <p:txBody>
          <a:bodyPr/>
          <a:lstStyle/>
          <a:p>
            <a:r>
              <a:rPr lang="en-US"/>
              <a:t>Click to edit Master title style</a:t>
            </a: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3/16/18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3/16/18</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3/16/18</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48A87A34-81AB-432B-8DAE-1953F412C126}" type="datetimeFigureOut">
              <a:rPr lang="en-US" smtClean="0"/>
              <a:pPr/>
              <a:t>3/16/18</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84892821"/>
      </p:ext>
    </p:extLst>
  </p:cSld>
  <p:clrMap bg1="lt1" tx1="dk1" bg2="lt2" tx2="dk2" accent1="accent1" accent2="accent2" accent3="accent3" accent4="accent4" accent5="accent5" accent6="accent6" hlink="hlink" folHlink="folHlink"/>
  <p:sldLayoutIdLst>
    <p:sldLayoutId id="2147483976" r:id="rId1"/>
    <p:sldLayoutId id="2147483977" r:id="rId2"/>
    <p:sldLayoutId id="2147483978" r:id="rId3"/>
    <p:sldLayoutId id="2147483979" r:id="rId4"/>
    <p:sldLayoutId id="2147483980" r:id="rId5"/>
    <p:sldLayoutId id="2147483981" r:id="rId6"/>
    <p:sldLayoutId id="2147483982" r:id="rId7"/>
    <p:sldLayoutId id="2147483983" r:id="rId8"/>
    <p:sldLayoutId id="2147483984" r:id="rId9"/>
    <p:sldLayoutId id="2147483985" r:id="rId10"/>
    <p:sldLayoutId id="2147483986"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tiff"/><Relationship Id="rId5" Type="http://schemas.openxmlformats.org/officeDocument/2006/relationships/image" Target="../media/image1.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audio" Target="../media/media1.m4a"/><Relationship Id="rId7" Type="http://schemas.openxmlformats.org/officeDocument/2006/relationships/image" Target="../media/image12.tiff"/><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11.jpeg"/><Relationship Id="rId5" Type="http://schemas.openxmlformats.org/officeDocument/2006/relationships/notesSlide" Target="../notesSlides/notesSlide14.xml"/><Relationship Id="rId10" Type="http://schemas.openxmlformats.org/officeDocument/2006/relationships/image" Target="../media/image15.jpeg"/><Relationship Id="rId4" Type="http://schemas.openxmlformats.org/officeDocument/2006/relationships/slideLayout" Target="../slideLayouts/slideLayout2.xml"/><Relationship Id="rId9"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7.tiff"/><Relationship Id="rId5" Type="http://schemas.openxmlformats.org/officeDocument/2006/relationships/image" Target="../media/image1.png"/><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codewars.com/" TargetMode="External"/><Relationship Id="rId7" Type="http://schemas.openxmlformats.org/officeDocument/2006/relationships/hyperlink" Target="https://interviewing.io/"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codegolf.stackexchange.com/" TargetMode="External"/><Relationship Id="rId5" Type="http://schemas.openxmlformats.org/officeDocument/2006/relationships/hyperlink" Target="https://codefights.com/home" TargetMode="External"/><Relationship Id="rId4" Type="http://schemas.openxmlformats.org/officeDocument/2006/relationships/hyperlink" Target="https://www.hackerrank.com/dashboard"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21.tiff"/><Relationship Id="rId3" Type="http://schemas.openxmlformats.org/officeDocument/2006/relationships/slideLayout" Target="../slideLayouts/slideLayout2.xml"/><Relationship Id="rId7" Type="http://schemas.openxmlformats.org/officeDocument/2006/relationships/image" Target="../media/image20.tiff"/><Relationship Id="rId12" Type="http://schemas.openxmlformats.org/officeDocument/2006/relationships/image" Target="../media/image13.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11" Type="http://schemas.openxmlformats.org/officeDocument/2006/relationships/image" Target="../media/image23.jpeg"/><Relationship Id="rId5" Type="http://schemas.openxmlformats.org/officeDocument/2006/relationships/image" Target="../media/image3.png"/><Relationship Id="rId10" Type="http://schemas.openxmlformats.org/officeDocument/2006/relationships/image" Target="../media/image22.tiff"/><Relationship Id="rId4" Type="http://schemas.openxmlformats.org/officeDocument/2006/relationships/notesSlide" Target="../notesSlides/notesSlide20.xml"/><Relationship Id="rId9" Type="http://schemas.openxmlformats.org/officeDocument/2006/relationships/image" Target="../media/image1.png"/></Relationships>
</file>

<file path=ppt/slides/_rels/slide22.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1.xml"/><Relationship Id="rId9" Type="http://schemas.openxmlformats.org/officeDocument/2006/relationships/image" Target="../media/image13.png"/></Relationships>
</file>

<file path=ppt/slides/_rels/slide2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4.m4a"/><Relationship Id="rId7" Type="http://schemas.openxmlformats.org/officeDocument/2006/relationships/notesSlide" Target="../notesSlides/notesSlide22.xml"/><Relationship Id="rId12" Type="http://schemas.openxmlformats.org/officeDocument/2006/relationships/image" Target="../media/image25.png"/><Relationship Id="rId2" Type="http://schemas.microsoft.com/office/2007/relationships/media" Target="../media/media4.m4a"/><Relationship Id="rId1" Type="http://schemas.openxmlformats.org/officeDocument/2006/relationships/tags" Target="../tags/tag2.xml"/><Relationship Id="rId6" Type="http://schemas.openxmlformats.org/officeDocument/2006/relationships/slideLayout" Target="../slideLayouts/slideLayout2.xml"/><Relationship Id="rId11" Type="http://schemas.openxmlformats.org/officeDocument/2006/relationships/image" Target="../media/image13.png"/><Relationship Id="rId5" Type="http://schemas.openxmlformats.org/officeDocument/2006/relationships/audio" Target="../media/media5.m4a"/><Relationship Id="rId10" Type="http://schemas.openxmlformats.org/officeDocument/2006/relationships/image" Target="../media/image1.png"/><Relationship Id="rId4" Type="http://schemas.microsoft.com/office/2007/relationships/media" Target="../media/media5.m4a"/><Relationship Id="rId9" Type="http://schemas.microsoft.com/office/2007/relationships/hdphoto" Target="../media/hdphoto2.wdp"/></Relationships>
</file>

<file path=ppt/slides/_rels/slide2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26.tiff"/><Relationship Id="rId2" Type="http://schemas.openxmlformats.org/officeDocument/2006/relationships/audio" Target="../media/media6.m4a"/><Relationship Id="rId1" Type="http://schemas.microsoft.com/office/2007/relationships/media" Target="../media/media6.m4a"/><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notesSlide" Target="../notesSlides/notesSlide23.xml"/><Relationship Id="rId9" Type="http://schemas.openxmlformats.org/officeDocument/2006/relationships/image" Target="../media/image1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29.tiff"/><Relationship Id="rId4" Type="http://schemas.microsoft.com/office/2007/relationships/hdphoto" Target="../media/hdphoto2.wdp"/></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interviewing.io/"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hyperlink" Target="https://uva.onlinejudge.org/" TargetMode="External"/><Relationship Id="rId3" Type="http://schemas.openxmlformats.org/officeDocument/2006/relationships/hyperlink" Target="https://www.codewars.com/" TargetMode="External"/><Relationship Id="rId7" Type="http://schemas.openxmlformats.org/officeDocument/2006/relationships/hyperlink" Target="https://learngitbranching.js.org/"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hyperlink" Target="https://regexcrossword.com/" TargetMode="External"/><Relationship Id="rId5" Type="http://schemas.openxmlformats.org/officeDocument/2006/relationships/hyperlink" Target="https://www.hackerrank.com/dashboard" TargetMode="External"/><Relationship Id="rId4" Type="http://schemas.openxmlformats.org/officeDocument/2006/relationships/hyperlink" Target="https://projecteuler.net/" TargetMode="External"/><Relationship Id="rId9" Type="http://schemas.openxmlformats.org/officeDocument/2006/relationships/image" Target="../media/image3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mailto:joe@codingblocks.ne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tif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deliberate practice for programmers</a:t>
            </a:r>
          </a:p>
        </p:txBody>
      </p:sp>
      <p:sp>
        <p:nvSpPr>
          <p:cNvPr id="3" name="Subtitle 2"/>
          <p:cNvSpPr>
            <a:spLocks noGrp="1"/>
          </p:cNvSpPr>
          <p:nvPr>
            <p:ph type="subTitle" idx="1"/>
          </p:nvPr>
        </p:nvSpPr>
        <p:spPr/>
        <p:txBody>
          <a:bodyPr/>
          <a:lstStyle/>
          <a:p>
            <a:r>
              <a:rPr lang="en-US" dirty="0"/>
              <a:t>https://</a:t>
            </a:r>
            <a:r>
              <a:rPr lang="en-US" dirty="0" err="1"/>
              <a:t>www.codingblocks.net</a:t>
            </a:r>
            <a:r>
              <a:rPr lang="en-US" dirty="0"/>
              <a:t>/practice/</a:t>
            </a:r>
          </a:p>
        </p:txBody>
      </p:sp>
    </p:spTree>
    <p:extLst>
      <p:ext uri="{BB962C8B-B14F-4D97-AF65-F5344CB8AC3E}">
        <p14:creationId xmlns:p14="http://schemas.microsoft.com/office/powerpoint/2010/main" val="376909667"/>
      </p:ext>
    </p:extLst>
  </p:cSld>
  <p:clrMapOvr>
    <a:masterClrMapping/>
  </p:clrMapOvr>
  <mc:AlternateContent xmlns:mc="http://schemas.openxmlformats.org/markup-compatibility/2006" xmlns:p14="http://schemas.microsoft.com/office/powerpoint/2010/main">
    <mc:Choice Requires="p14">
      <p:transition spd="slow" p14:dur="2000" advTm="1941"/>
    </mc:Choice>
    <mc:Fallback xmlns="">
      <p:transition spd="slow" advTm="194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9A3D0CE2-91FF-49B3-A5D8-181E900D750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5" name="Rectangle 44">
            <a:extLst>
              <a:ext uri="{FF2B5EF4-FFF2-40B4-BE49-F238E27FC236}">
                <a16:creationId xmlns:a16="http://schemas.microsoft.com/office/drawing/2014/main" id="{58AEBD96-C315-4F53-9D9E-0E20E993EBF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7" name="Rectangle 46">
            <a:extLst>
              <a:ext uri="{FF2B5EF4-FFF2-40B4-BE49-F238E27FC236}">
                <a16:creationId xmlns:a16="http://schemas.microsoft.com/office/drawing/2014/main" id="{78916AAA-66F6-4DFA-88ED-7E27CF6B8DA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9" name="Group 48">
            <a:extLst>
              <a:ext uri="{FF2B5EF4-FFF2-40B4-BE49-F238E27FC236}">
                <a16:creationId xmlns:a16="http://schemas.microsoft.com/office/drawing/2014/main" id="{A137D43F-BAD6-47F1-AA65-AEEA38A2FF30}"/>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50" name="Oval 49">
              <a:extLst>
                <a:ext uri="{FF2B5EF4-FFF2-40B4-BE49-F238E27FC236}">
                  <a16:creationId xmlns:a16="http://schemas.microsoft.com/office/drawing/2014/main" id="{D512C9B2-6B22-4211-A940-FCD7C2CD0BEA}"/>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Layer>
                    </a14:imgProps>
                  </a:ext>
                </a:extLst>
              </a:blip>
              <a:srcRect/>
              <a:tile tx="0" ty="0" sx="85000" sy="85000" flip="none" algn="tl"/>
            </a:blipFill>
            <a:ln w="25400" cap="flat" cmpd="sng" algn="ctr">
              <a:noFill/>
              <a:prstDash val="solid"/>
            </a:ln>
            <a:effectLst/>
          </p:spPr>
        </p:sp>
        <p:sp>
          <p:nvSpPr>
            <p:cNvPr id="51" name="Oval 50">
              <a:extLst>
                <a:ext uri="{FF2B5EF4-FFF2-40B4-BE49-F238E27FC236}">
                  <a16:creationId xmlns:a16="http://schemas.microsoft.com/office/drawing/2014/main" id="{85F7DB84-CDE7-46F8-90DD-9D048A7D52D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useBgFill="1">
        <p:nvSpPr>
          <p:cNvPr id="53" name="Rectangle 52">
            <a:extLst>
              <a:ext uri="{FF2B5EF4-FFF2-40B4-BE49-F238E27FC236}">
                <a16:creationId xmlns:a16="http://schemas.microsoft.com/office/drawing/2014/main" id="{E15AAB4E-1AF6-4A73-9822-087B0F4ED5A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5" name="Rectangle 54">
            <a:extLst>
              <a:ext uri="{FF2B5EF4-FFF2-40B4-BE49-F238E27FC236}">
                <a16:creationId xmlns:a16="http://schemas.microsoft.com/office/drawing/2014/main" id="{3FD794DA-8ACE-4EC4-8EB7-A34B9F6C19E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8454" y="-2"/>
            <a:ext cx="4513546" cy="6858002"/>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16DD3AE-4A5F-EF48-AFBF-37943388D734}"/>
              </a:ext>
            </a:extLst>
          </p:cNvPr>
          <p:cNvSpPr>
            <a:spLocks noGrp="1"/>
          </p:cNvSpPr>
          <p:nvPr>
            <p:ph type="title"/>
          </p:nvPr>
        </p:nvSpPr>
        <p:spPr>
          <a:xfrm>
            <a:off x="643467" y="643466"/>
            <a:ext cx="6707157" cy="5571067"/>
          </a:xfrm>
        </p:spPr>
        <p:txBody>
          <a:bodyPr vert="horz" lIns="91440" tIns="45720" rIns="91440" bIns="45720" rtlCol="0" anchor="ctr">
            <a:normAutofit/>
          </a:bodyPr>
          <a:lstStyle/>
          <a:p>
            <a:pPr algn="r">
              <a:lnSpc>
                <a:spcPct val="80000"/>
              </a:lnSpc>
            </a:pPr>
            <a:r>
              <a:rPr lang="en-US" sz="9600" dirty="0" err="1">
                <a:blipFill dpi="0" rotWithShape="1">
                  <a:blip r:embed="rId5">
                    <a:extLst/>
                  </a:blip>
                  <a:srcRect/>
                  <a:tile tx="6350" ty="-127000" sx="65000" sy="64000" flip="none" algn="tl"/>
                </a:blipFill>
              </a:rPr>
              <a:t>Fizzbuzz</a:t>
            </a:r>
            <a:endParaRPr lang="en-US" sz="9600" dirty="0">
              <a:blipFill dpi="0" rotWithShape="1">
                <a:blip r:embed="rId5">
                  <a:extLst/>
                </a:blip>
                <a:srcRect/>
                <a:tile tx="6350" ty="-127000" sx="65000" sy="64000" flip="none" algn="tl"/>
              </a:blipFill>
            </a:endParaRPr>
          </a:p>
        </p:txBody>
      </p:sp>
      <p:sp>
        <p:nvSpPr>
          <p:cNvPr id="9" name="Content Placeholder 8">
            <a:extLst>
              <a:ext uri="{FF2B5EF4-FFF2-40B4-BE49-F238E27FC236}">
                <a16:creationId xmlns:a16="http://schemas.microsoft.com/office/drawing/2014/main" id="{D3C686C3-C6F7-A943-A67E-35ECC9B3C9D5}"/>
              </a:ext>
            </a:extLst>
          </p:cNvPr>
          <p:cNvSpPr>
            <a:spLocks noGrp="1"/>
          </p:cNvSpPr>
          <p:nvPr>
            <p:ph idx="1"/>
          </p:nvPr>
        </p:nvSpPr>
        <p:spPr>
          <a:xfrm>
            <a:off x="7994091" y="643465"/>
            <a:ext cx="3725961" cy="5571067"/>
          </a:xfrm>
        </p:spPr>
        <p:txBody>
          <a:bodyPr vert="horz" lIns="91440" tIns="45720" rIns="91440" bIns="45720" rtlCol="0" anchor="ctr">
            <a:normAutofit/>
          </a:bodyPr>
          <a:lstStyle/>
          <a:p>
            <a:pPr marL="0" indent="0">
              <a:buNone/>
            </a:pPr>
            <a:r>
              <a:rPr lang="en-US" sz="2200" dirty="0">
                <a:solidFill>
                  <a:srgbClr val="000000"/>
                </a:solidFill>
              </a:rPr>
              <a:t>Implicit Declarative instructions operate at a higher level of abstraction. “Chunking”</a:t>
            </a:r>
          </a:p>
        </p:txBody>
      </p:sp>
    </p:spTree>
    <p:extLst>
      <p:ext uri="{BB962C8B-B14F-4D97-AF65-F5344CB8AC3E}">
        <p14:creationId xmlns:p14="http://schemas.microsoft.com/office/powerpoint/2010/main" val="27194436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BB3BEE-92CC-5642-97D1-88BB6328034F}"/>
              </a:ext>
            </a:extLst>
          </p:cNvPr>
          <p:cNvPicPr>
            <a:picLocks noChangeAspect="1"/>
          </p:cNvPicPr>
          <p:nvPr/>
        </p:nvPicPr>
        <p:blipFill>
          <a:blip r:embed="rId3"/>
          <a:stretch>
            <a:fillRect/>
          </a:stretch>
        </p:blipFill>
        <p:spPr>
          <a:xfrm>
            <a:off x="820483" y="640080"/>
            <a:ext cx="3628346" cy="5588101"/>
          </a:xfrm>
          <a:prstGeom prst="rect">
            <a:avLst/>
          </a:prstGeom>
        </p:spPr>
      </p:pic>
      <p:sp>
        <p:nvSpPr>
          <p:cNvPr id="2" name="Title 1">
            <a:extLst>
              <a:ext uri="{FF2B5EF4-FFF2-40B4-BE49-F238E27FC236}">
                <a16:creationId xmlns:a16="http://schemas.microsoft.com/office/drawing/2014/main" id="{69D8CB18-FF8A-BD4D-BB34-F7DE4541003C}"/>
              </a:ext>
            </a:extLst>
          </p:cNvPr>
          <p:cNvSpPr>
            <a:spLocks noGrp="1"/>
          </p:cNvSpPr>
          <p:nvPr>
            <p:ph type="title"/>
          </p:nvPr>
        </p:nvSpPr>
        <p:spPr>
          <a:xfrm>
            <a:off x="4935793" y="484632"/>
            <a:ext cx="6607277" cy="1609344"/>
          </a:xfrm>
        </p:spPr>
        <p:txBody>
          <a:bodyPr>
            <a:normAutofit/>
          </a:bodyPr>
          <a:lstStyle/>
          <a:p>
            <a:r>
              <a:rPr lang="en-US" dirty="0"/>
              <a:t>Is it too late for me?</a:t>
            </a:r>
          </a:p>
        </p:txBody>
      </p:sp>
      <p:sp>
        <p:nvSpPr>
          <p:cNvPr id="3" name="Content Placeholder 2">
            <a:extLst>
              <a:ext uri="{FF2B5EF4-FFF2-40B4-BE49-F238E27FC236}">
                <a16:creationId xmlns:a16="http://schemas.microsoft.com/office/drawing/2014/main" id="{2868130D-B6A5-044B-9585-C4906F32D13D}"/>
              </a:ext>
            </a:extLst>
          </p:cNvPr>
          <p:cNvSpPr>
            <a:spLocks noGrp="1"/>
          </p:cNvSpPr>
          <p:nvPr>
            <p:ph idx="1"/>
          </p:nvPr>
        </p:nvSpPr>
        <p:spPr>
          <a:xfrm>
            <a:off x="4935794" y="2121408"/>
            <a:ext cx="6607276" cy="4050792"/>
          </a:xfrm>
        </p:spPr>
        <p:txBody>
          <a:bodyPr>
            <a:normAutofit/>
          </a:bodyPr>
          <a:lstStyle/>
          <a:p>
            <a:r>
              <a:rPr lang="en-US" dirty="0"/>
              <a:t>Recognize the cue</a:t>
            </a:r>
          </a:p>
          <a:p>
            <a:r>
              <a:rPr lang="en-US" dirty="0"/>
              <a:t>Substitute the good behavior</a:t>
            </a:r>
          </a:p>
          <a:p>
            <a:r>
              <a:rPr lang="en-US" dirty="0"/>
              <a:t>Treat </a:t>
            </a:r>
            <a:r>
              <a:rPr lang="en-US" dirty="0" err="1"/>
              <a:t>yo</a:t>
            </a:r>
            <a:r>
              <a:rPr lang="en-US" dirty="0"/>
              <a:t> self</a:t>
            </a:r>
          </a:p>
        </p:txBody>
      </p:sp>
    </p:spTree>
    <p:extLst>
      <p:ext uri="{BB962C8B-B14F-4D97-AF65-F5344CB8AC3E}">
        <p14:creationId xmlns:p14="http://schemas.microsoft.com/office/powerpoint/2010/main" val="1153064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64958D-AF5D-4863-B5FB-83F6B8CB12A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12188656"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1002ACD-3B0C-4885-8754-8A00E926FE4B}"/>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3" name="Oval 12">
              <a:extLst>
                <a:ext uri="{FF2B5EF4-FFF2-40B4-BE49-F238E27FC236}">
                  <a16:creationId xmlns:a16="http://schemas.microsoft.com/office/drawing/2014/main" id="{DF0313CD-4196-4456-A70D-5EE2B995BAD8}"/>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80DE0B32-9EE8-4975-AD48-3855B0A82A3E}"/>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5" name="Picture 4">
            <a:extLst>
              <a:ext uri="{FF2B5EF4-FFF2-40B4-BE49-F238E27FC236}">
                <a16:creationId xmlns:a16="http://schemas.microsoft.com/office/drawing/2014/main" id="{092437CE-F449-E14E-AB53-FA00FE801D97}"/>
              </a:ext>
            </a:extLst>
          </p:cNvPr>
          <p:cNvPicPr>
            <a:picLocks noChangeAspect="1"/>
          </p:cNvPicPr>
          <p:nvPr/>
        </p:nvPicPr>
        <p:blipFill rotWithShape="1">
          <a:blip r:embed="rId6"/>
          <a:srcRect r="-3" b="2098"/>
          <a:stretch/>
        </p:blipFill>
        <p:spPr>
          <a:xfrm>
            <a:off x="3344" y="10"/>
            <a:ext cx="4646726" cy="6857990"/>
          </a:xfrm>
          <a:prstGeom prst="rect">
            <a:avLst/>
          </a:prstGeom>
        </p:spPr>
      </p:pic>
      <p:sp>
        <p:nvSpPr>
          <p:cNvPr id="2" name="Title 1"/>
          <p:cNvSpPr>
            <a:spLocks noGrp="1"/>
          </p:cNvSpPr>
          <p:nvPr>
            <p:ph type="title"/>
          </p:nvPr>
        </p:nvSpPr>
        <p:spPr>
          <a:xfrm>
            <a:off x="4970109" y="484632"/>
            <a:ext cx="6730277" cy="1609344"/>
          </a:xfrm>
          <a:ln>
            <a:noFill/>
          </a:ln>
        </p:spPr>
        <p:txBody>
          <a:bodyPr>
            <a:normAutofit/>
          </a:bodyPr>
          <a:lstStyle/>
          <a:p>
            <a:r>
              <a:rPr lang="en-US" sz="4800" dirty="0"/>
              <a:t>What about natural talent?</a:t>
            </a:r>
          </a:p>
        </p:txBody>
      </p:sp>
      <p:sp>
        <p:nvSpPr>
          <p:cNvPr id="3" name="Content Placeholder 2"/>
          <p:cNvSpPr>
            <a:spLocks noGrp="1"/>
          </p:cNvSpPr>
          <p:nvPr>
            <p:ph idx="1"/>
          </p:nvPr>
        </p:nvSpPr>
        <p:spPr>
          <a:xfrm>
            <a:off x="4970109" y="2121408"/>
            <a:ext cx="6730276" cy="4050792"/>
          </a:xfrm>
        </p:spPr>
        <p:txBody>
          <a:bodyPr>
            <a:normAutofit/>
          </a:bodyPr>
          <a:lstStyle/>
          <a:p>
            <a:r>
              <a:rPr lang="en-US" sz="1800" dirty="0"/>
              <a:t>Growth vs Fixed Mindset</a:t>
            </a:r>
          </a:p>
          <a:p>
            <a:r>
              <a:rPr lang="en-US" sz="1800" dirty="0"/>
              <a:t>How close are you to maximizing your potential?</a:t>
            </a:r>
          </a:p>
          <a:p>
            <a:endParaRPr lang="en-US" sz="1800" dirty="0"/>
          </a:p>
        </p:txBody>
      </p:sp>
    </p:spTree>
    <p:extLst>
      <p:ext uri="{BB962C8B-B14F-4D97-AF65-F5344CB8AC3E}">
        <p14:creationId xmlns:p14="http://schemas.microsoft.com/office/powerpoint/2010/main" val="2020893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deliberate practice for programmers</a:t>
            </a:r>
          </a:p>
        </p:txBody>
      </p:sp>
      <p:sp>
        <p:nvSpPr>
          <p:cNvPr id="3" name="Subtitle 2"/>
          <p:cNvSpPr>
            <a:spLocks noGrp="1"/>
          </p:cNvSpPr>
          <p:nvPr>
            <p:ph type="subTitle" idx="1"/>
          </p:nvPr>
        </p:nvSpPr>
        <p:spPr/>
        <p:txBody>
          <a:bodyPr/>
          <a:lstStyle/>
          <a:p>
            <a:r>
              <a:rPr lang="en-US" dirty="0"/>
              <a:t>How best to advance your skills</a:t>
            </a:r>
          </a:p>
        </p:txBody>
      </p:sp>
    </p:spTree>
    <p:extLst>
      <p:ext uri="{BB962C8B-B14F-4D97-AF65-F5344CB8AC3E}">
        <p14:creationId xmlns:p14="http://schemas.microsoft.com/office/powerpoint/2010/main" val="787944914"/>
      </p:ext>
    </p:extLst>
  </p:cSld>
  <p:clrMapOvr>
    <a:masterClrMapping/>
  </p:clrMapOvr>
  <mc:AlternateContent xmlns:mc="http://schemas.openxmlformats.org/markup-compatibility/2006" xmlns:p14="http://schemas.microsoft.com/office/powerpoint/2010/main">
    <mc:Choice Requires="p14">
      <p:transition spd="slow" p14:dur="2000" advTm="36863"/>
    </mc:Choice>
    <mc:Fallback xmlns="">
      <p:transition spd="slow" advTm="36863"/>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04" name="Picture 8" descr="Image result for drawing hand">
            <a:extLst>
              <a:ext uri="{FF2B5EF4-FFF2-40B4-BE49-F238E27FC236}">
                <a16:creationId xmlns:a16="http://schemas.microsoft.com/office/drawing/2014/main" id="{9CD2E2AA-380E-4AA5-8DED-95832BB894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093976"/>
            <a:ext cx="4470224" cy="25145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893733" y="484632"/>
            <a:ext cx="6806653" cy="1609344"/>
          </a:xfrm>
          <a:ln>
            <a:noFill/>
          </a:ln>
        </p:spPr>
        <p:txBody>
          <a:bodyPr>
            <a:normAutofit/>
          </a:bodyPr>
          <a:lstStyle/>
          <a:p>
            <a:r>
              <a:rPr lang="en-US" sz="4800" dirty="0" err="1"/>
              <a:t>Git</a:t>
            </a:r>
            <a:r>
              <a:rPr lang="en-US" sz="4800" dirty="0"/>
              <a:t> </a:t>
            </a:r>
            <a:r>
              <a:rPr lang="en-US" sz="4800" dirty="0" err="1"/>
              <a:t>Gud</a:t>
            </a:r>
            <a:r>
              <a:rPr lang="en-US" sz="4800" dirty="0"/>
              <a:t> with deliberate practice</a:t>
            </a:r>
          </a:p>
        </p:txBody>
      </p:sp>
      <p:pic>
        <p:nvPicPr>
          <p:cNvPr id="13" name="Picture 12"/>
          <p:cNvPicPr>
            <a:picLocks noChangeAspect="1"/>
          </p:cNvPicPr>
          <p:nvPr/>
        </p:nvPicPr>
        <p:blipFill rotWithShape="1">
          <a:blip r:embed="rId7"/>
          <a:srcRect l="2339" r="-4022" b="34739"/>
          <a:stretch/>
        </p:blipFill>
        <p:spPr>
          <a:xfrm>
            <a:off x="0" y="-3580"/>
            <a:ext cx="4663234" cy="1652788"/>
          </a:xfrm>
          <a:prstGeom prst="rect">
            <a:avLst/>
          </a:prstGeom>
        </p:spPr>
      </p:pic>
      <p:pic>
        <p:nvPicPr>
          <p:cNvPr id="4" name="9">
            <a:hlinkClick r:id="" action="ppaction://media"/>
            <a:extLst>
              <a:ext uri="{FF2B5EF4-FFF2-40B4-BE49-F238E27FC236}">
                <a16:creationId xmlns:a16="http://schemas.microsoft.com/office/drawing/2014/main" id="{17E0405C-1A10-4DD6-9C3A-30271864AB34}"/>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5791200" y="3124200"/>
            <a:ext cx="609600" cy="609600"/>
          </a:xfrm>
          <a:prstGeom prst="rect">
            <a:avLst/>
          </a:prstGeom>
        </p:spPr>
      </p:pic>
      <p:pic>
        <p:nvPicPr>
          <p:cNvPr id="4098" name="Picture 2" descr="Image result for landing an airplane">
            <a:extLst>
              <a:ext uri="{FF2B5EF4-FFF2-40B4-BE49-F238E27FC236}">
                <a16:creationId xmlns:a16="http://schemas.microsoft.com/office/drawing/2014/main" id="{C2FB326B-55E2-4D7F-8FAC-16E20055886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9059" r="-1705" b="25790"/>
          <a:stretch/>
        </p:blipFill>
        <p:spPr bwMode="auto">
          <a:xfrm>
            <a:off x="0" y="5213984"/>
            <a:ext cx="4551452" cy="164401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wax on wax off">
            <a:extLst>
              <a:ext uri="{FF2B5EF4-FFF2-40B4-BE49-F238E27FC236}">
                <a16:creationId xmlns:a16="http://schemas.microsoft.com/office/drawing/2014/main" id="{DD52CE17-06C9-4DE3-A1F8-C3814E33AAC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23585" y="2266563"/>
            <a:ext cx="6701207" cy="376942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509331273"/>
      </p:ext>
    </p:extLst>
  </p:cSld>
  <p:clrMapOvr>
    <a:masterClrMapping/>
  </p:clrMapOvr>
  <mc:AlternateContent xmlns:mc="http://schemas.openxmlformats.org/markup-compatibility/2006" xmlns:p14="http://schemas.microsoft.com/office/powerpoint/2010/main">
    <mc:Choice Requires="p14">
      <p:transition spd="slow" p14:dur="2000" advTm="11587"/>
    </mc:Choice>
    <mc:Fallback xmlns="">
      <p:transition spd="slow" advTm="11587"/>
    </mc:Fallback>
  </mc:AlternateContent>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4"/>
                </p:tgtEl>
              </p:cMediaNode>
            </p:audio>
          </p:childTnLst>
        </p:cTn>
      </p:par>
    </p:tnLst>
  </p:timing>
  <p:extLst mod="1">
    <p:ext uri="{E180D4A7-C9FB-4DFB-919C-405C955672EB}">
      <p14:showEvtLst xmlns:p14="http://schemas.microsoft.com/office/powerpoint/2010/main">
        <p14:playEvt time="9575" objId="4"/>
        <p14:stopEvt time="11587" objId="4"/>
      </p14:showEvt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A64FF-C714-4794-AE1E-73CBEC7F10BF}"/>
              </a:ext>
            </a:extLst>
          </p:cNvPr>
          <p:cNvSpPr>
            <a:spLocks noGrp="1"/>
          </p:cNvSpPr>
          <p:nvPr>
            <p:ph type="title"/>
          </p:nvPr>
        </p:nvSpPr>
        <p:spPr/>
        <p:txBody>
          <a:bodyPr/>
          <a:lstStyle/>
          <a:p>
            <a:r>
              <a:rPr lang="en-US" dirty="0"/>
              <a:t>Is it the shoes?</a:t>
            </a:r>
          </a:p>
        </p:txBody>
      </p:sp>
      <p:pic>
        <p:nvPicPr>
          <p:cNvPr id="5124" name="Picture 4" descr="Image result for world record breaking graph">
            <a:extLst>
              <a:ext uri="{FF2B5EF4-FFF2-40B4-BE49-F238E27FC236}">
                <a16:creationId xmlns:a16="http://schemas.microsoft.com/office/drawing/2014/main" id="{C4513C59-18A4-4419-A6DE-7528BE9B20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674" y="1734693"/>
            <a:ext cx="9639300" cy="4638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266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 name="Rectangle 85">
            <a:extLst>
              <a:ext uri="{FF2B5EF4-FFF2-40B4-BE49-F238E27FC236}">
                <a16:creationId xmlns:a16="http://schemas.microsoft.com/office/drawing/2014/main" id="{F3AF35CD-DA30-4E34-B0F3-32C27766DA0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a:extLst>
              <a:ext uri="{FF2B5EF4-FFF2-40B4-BE49-F238E27FC236}">
                <a16:creationId xmlns:a16="http://schemas.microsoft.com/office/drawing/2014/main" id="{BCFC42DC-2C46-47C4-BC61-530557385DB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89" name="Oval 88">
              <a:extLst>
                <a:ext uri="{FF2B5EF4-FFF2-40B4-BE49-F238E27FC236}">
                  <a16:creationId xmlns:a16="http://schemas.microsoft.com/office/drawing/2014/main" id="{54B91A37-AA1F-4966-8ACF-93023547DA92}"/>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0" name="Oval 89">
              <a:extLst>
                <a:ext uri="{FF2B5EF4-FFF2-40B4-BE49-F238E27FC236}">
                  <a16:creationId xmlns:a16="http://schemas.microsoft.com/office/drawing/2014/main" id="{17B17AC5-0931-432F-9A4A-DDCFAA010ABC}"/>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a:extLst>
              <a:ext uri="{FF2B5EF4-FFF2-40B4-BE49-F238E27FC236}">
                <a16:creationId xmlns:a16="http://schemas.microsoft.com/office/drawing/2014/main" id="{D30D62FA-D6C8-435F-BC3D-82048795CB56}"/>
              </a:ext>
            </a:extLst>
          </p:cNvPr>
          <p:cNvSpPr>
            <a:spLocks noGrp="1"/>
          </p:cNvSpPr>
          <p:nvPr>
            <p:ph type="title"/>
          </p:nvPr>
        </p:nvSpPr>
        <p:spPr>
          <a:xfrm>
            <a:off x="8156350" y="484632"/>
            <a:ext cx="3544035" cy="1609344"/>
          </a:xfrm>
          <a:ln>
            <a:noFill/>
          </a:ln>
        </p:spPr>
        <p:txBody>
          <a:bodyPr>
            <a:normAutofit/>
          </a:bodyPr>
          <a:lstStyle/>
          <a:p>
            <a:r>
              <a:rPr lang="en-US" sz="3200"/>
              <a:t>Deliberate is...</a:t>
            </a:r>
          </a:p>
        </p:txBody>
      </p:sp>
      <p:sp>
        <p:nvSpPr>
          <p:cNvPr id="7181" name="Content Placeholder 7180"/>
          <p:cNvSpPr>
            <a:spLocks noGrp="1"/>
          </p:cNvSpPr>
          <p:nvPr>
            <p:ph idx="1"/>
          </p:nvPr>
        </p:nvSpPr>
        <p:spPr>
          <a:xfrm>
            <a:off x="8156351" y="2121408"/>
            <a:ext cx="3544034" cy="4050792"/>
          </a:xfrm>
        </p:spPr>
        <p:txBody>
          <a:bodyPr>
            <a:normAutofit/>
          </a:bodyPr>
          <a:lstStyle/>
          <a:p>
            <a:pPr marL="342900" lvl="0" indent="-342900">
              <a:spcBef>
                <a:spcPts val="0"/>
              </a:spcBef>
              <a:buClrTx/>
              <a:buSzTx/>
              <a:buAutoNum type="arabicPeriod"/>
              <a:defRPr/>
            </a:pPr>
            <a:r>
              <a:rPr lang="en-US" sz="1600" dirty="0"/>
              <a:t>Intentional</a:t>
            </a:r>
          </a:p>
          <a:p>
            <a:pPr marL="342900" lvl="0" indent="-342900">
              <a:spcBef>
                <a:spcPts val="0"/>
              </a:spcBef>
              <a:buClrTx/>
              <a:buSzTx/>
              <a:buAutoNum type="arabicPeriod"/>
              <a:defRPr/>
            </a:pPr>
            <a:r>
              <a:rPr lang="en-US" sz="1600" dirty="0"/>
              <a:t>Improving and Appropriate</a:t>
            </a:r>
          </a:p>
          <a:p>
            <a:pPr marL="342900" lvl="0" indent="-342900">
              <a:spcBef>
                <a:spcPts val="0"/>
              </a:spcBef>
              <a:buClrTx/>
              <a:buSzTx/>
              <a:buAutoNum type="arabicPeriod"/>
              <a:defRPr/>
            </a:pPr>
            <a:r>
              <a:rPr lang="en-US" sz="1600" dirty="0"/>
              <a:t>Responsive</a:t>
            </a:r>
          </a:p>
          <a:p>
            <a:pPr marL="342900" lvl="0" indent="-342900">
              <a:spcBef>
                <a:spcPts val="0"/>
              </a:spcBef>
              <a:buClrTx/>
              <a:buSzTx/>
              <a:buAutoNum type="arabicPeriod"/>
              <a:defRPr/>
            </a:pPr>
            <a:r>
              <a:rPr lang="en-US" sz="1600" dirty="0"/>
              <a:t>Repetitive</a:t>
            </a:r>
          </a:p>
          <a:p>
            <a:pPr marL="342900" lvl="0" indent="-342900">
              <a:spcBef>
                <a:spcPts val="0"/>
              </a:spcBef>
              <a:buClrTx/>
              <a:buSzTx/>
              <a:buAutoNum type="arabicPeriod"/>
              <a:defRPr/>
            </a:pPr>
            <a:r>
              <a:rPr lang="en-US" sz="1600" dirty="0"/>
              <a:t>Not fun</a:t>
            </a:r>
          </a:p>
          <a:p>
            <a:endParaRPr lang="en-US" sz="1600" dirty="0"/>
          </a:p>
        </p:txBody>
      </p:sp>
      <p:sp>
        <p:nvSpPr>
          <p:cNvPr id="4" name="TextBox 3">
            <a:extLst>
              <a:ext uri="{FF2B5EF4-FFF2-40B4-BE49-F238E27FC236}">
                <a16:creationId xmlns:a16="http://schemas.microsoft.com/office/drawing/2014/main" id="{8A068826-F035-1D44-B646-9DC78B480BB7}"/>
              </a:ext>
            </a:extLst>
          </p:cNvPr>
          <p:cNvSpPr txBox="1"/>
          <p:nvPr/>
        </p:nvSpPr>
        <p:spPr>
          <a:xfrm>
            <a:off x="633999" y="6131979"/>
            <a:ext cx="6882269" cy="369332"/>
          </a:xfrm>
          <a:prstGeom prst="rect">
            <a:avLst/>
          </a:prstGeom>
          <a:noFill/>
        </p:spPr>
        <p:txBody>
          <a:bodyPr wrap="square" rtlCol="0">
            <a:spAutoFit/>
          </a:bodyPr>
          <a:lstStyle/>
          <a:p>
            <a:r>
              <a:rPr lang="en-US" dirty="0"/>
              <a:t>http://</a:t>
            </a:r>
            <a:r>
              <a:rPr lang="en-US" dirty="0" err="1"/>
              <a:t>www.learningspy.co.uk</a:t>
            </a:r>
            <a:r>
              <a:rPr lang="en-US" dirty="0"/>
              <a:t>/training/top-gun-teachers/</a:t>
            </a:r>
          </a:p>
        </p:txBody>
      </p:sp>
      <p:pic>
        <p:nvPicPr>
          <p:cNvPr id="5" name="Picture 4">
            <a:extLst>
              <a:ext uri="{FF2B5EF4-FFF2-40B4-BE49-F238E27FC236}">
                <a16:creationId xmlns:a16="http://schemas.microsoft.com/office/drawing/2014/main" id="{742B1981-204C-2748-81F9-1E37D02E39CD}"/>
              </a:ext>
            </a:extLst>
          </p:cNvPr>
          <p:cNvPicPr>
            <a:picLocks noChangeAspect="1"/>
          </p:cNvPicPr>
          <p:nvPr/>
        </p:nvPicPr>
        <p:blipFill>
          <a:blip r:embed="rId6"/>
          <a:stretch>
            <a:fillRect/>
          </a:stretch>
        </p:blipFill>
        <p:spPr>
          <a:xfrm>
            <a:off x="1707425" y="484632"/>
            <a:ext cx="3861801" cy="5363613"/>
          </a:xfrm>
          <a:prstGeom prst="rect">
            <a:avLst/>
          </a:prstGeom>
        </p:spPr>
      </p:pic>
    </p:spTree>
    <p:extLst>
      <p:ext uri="{BB962C8B-B14F-4D97-AF65-F5344CB8AC3E}">
        <p14:creationId xmlns:p14="http://schemas.microsoft.com/office/powerpoint/2010/main" val="20051518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605D5-3C0D-254A-BF34-6C6F5464196F}"/>
              </a:ext>
            </a:extLst>
          </p:cNvPr>
          <p:cNvSpPr>
            <a:spLocks noGrp="1"/>
          </p:cNvSpPr>
          <p:nvPr>
            <p:ph type="title"/>
          </p:nvPr>
        </p:nvSpPr>
        <p:spPr/>
        <p:txBody>
          <a:bodyPr/>
          <a:lstStyle/>
          <a:p>
            <a:r>
              <a:rPr lang="en-US" dirty="0"/>
              <a:t>A weekend of work…</a:t>
            </a:r>
          </a:p>
        </p:txBody>
      </p:sp>
      <p:sp>
        <p:nvSpPr>
          <p:cNvPr id="3" name="Content Placeholder 2">
            <a:extLst>
              <a:ext uri="{FF2B5EF4-FFF2-40B4-BE49-F238E27FC236}">
                <a16:creationId xmlns:a16="http://schemas.microsoft.com/office/drawing/2014/main" id="{0E94BA72-8563-474A-853E-6E9538DB68B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7BE593C-A167-2B4B-A290-CF1663EDC551}"/>
              </a:ext>
            </a:extLst>
          </p:cNvPr>
          <p:cNvPicPr>
            <a:picLocks noChangeAspect="1"/>
          </p:cNvPicPr>
          <p:nvPr/>
        </p:nvPicPr>
        <p:blipFill>
          <a:blip r:embed="rId2"/>
          <a:stretch>
            <a:fillRect/>
          </a:stretch>
        </p:blipFill>
        <p:spPr>
          <a:xfrm>
            <a:off x="1235242" y="2282435"/>
            <a:ext cx="3400926" cy="3424543"/>
          </a:xfrm>
          <a:prstGeom prst="rect">
            <a:avLst/>
          </a:prstGeom>
        </p:spPr>
      </p:pic>
      <p:pic>
        <p:nvPicPr>
          <p:cNvPr id="5" name="Picture 4">
            <a:extLst>
              <a:ext uri="{FF2B5EF4-FFF2-40B4-BE49-F238E27FC236}">
                <a16:creationId xmlns:a16="http://schemas.microsoft.com/office/drawing/2014/main" id="{8340AD97-8155-6E42-8804-9EEA3A1BFB88}"/>
              </a:ext>
            </a:extLst>
          </p:cNvPr>
          <p:cNvPicPr>
            <a:picLocks noChangeAspect="1"/>
          </p:cNvPicPr>
          <p:nvPr/>
        </p:nvPicPr>
        <p:blipFill>
          <a:blip r:embed="rId3"/>
          <a:stretch>
            <a:fillRect/>
          </a:stretch>
        </p:blipFill>
        <p:spPr>
          <a:xfrm>
            <a:off x="5837508" y="2572530"/>
            <a:ext cx="4699000" cy="2870200"/>
          </a:xfrm>
          <a:prstGeom prst="rect">
            <a:avLst/>
          </a:prstGeom>
        </p:spPr>
      </p:pic>
    </p:spTree>
    <p:extLst>
      <p:ext uri="{BB962C8B-B14F-4D97-AF65-F5344CB8AC3E}">
        <p14:creationId xmlns:p14="http://schemas.microsoft.com/office/powerpoint/2010/main" val="37575088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 can do this!</a:t>
            </a:r>
          </a:p>
        </p:txBody>
      </p:sp>
      <p:sp>
        <p:nvSpPr>
          <p:cNvPr id="3" name="Subtitle 2"/>
          <p:cNvSpPr>
            <a:spLocks noGrp="1"/>
          </p:cNvSpPr>
          <p:nvPr>
            <p:ph type="subTitle" idx="1"/>
          </p:nvPr>
        </p:nvSpPr>
        <p:spPr/>
        <p:txBody>
          <a:bodyPr/>
          <a:lstStyle/>
          <a:p>
            <a:r>
              <a:rPr lang="en-US" dirty="0"/>
              <a:t>How to practice programming</a:t>
            </a:r>
          </a:p>
        </p:txBody>
      </p:sp>
    </p:spTree>
    <p:extLst>
      <p:ext uri="{BB962C8B-B14F-4D97-AF65-F5344CB8AC3E}">
        <p14:creationId xmlns:p14="http://schemas.microsoft.com/office/powerpoint/2010/main" val="4047933773"/>
      </p:ext>
    </p:extLst>
  </p:cSld>
  <p:clrMapOvr>
    <a:masterClrMapping/>
  </p:clrMapOvr>
  <mc:AlternateContent xmlns:mc="http://schemas.openxmlformats.org/markup-compatibility/2006" xmlns:p14="http://schemas.microsoft.com/office/powerpoint/2010/main">
    <mc:Choice Requires="p14">
      <p:transition spd="slow" p14:dur="2000" advTm="8863"/>
    </mc:Choice>
    <mc:Fallback xmlns="">
      <p:transition spd="slow" advTm="8863"/>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2A5A0-5775-47FE-9D4D-B948B1F6AA85}"/>
              </a:ext>
            </a:extLst>
          </p:cNvPr>
          <p:cNvSpPr>
            <a:spLocks noGrp="1"/>
          </p:cNvSpPr>
          <p:nvPr>
            <p:ph type="title"/>
          </p:nvPr>
        </p:nvSpPr>
        <p:spPr/>
        <p:txBody>
          <a:bodyPr/>
          <a:lstStyle/>
          <a:p>
            <a:r>
              <a:rPr lang="en-US" dirty="0"/>
              <a:t>Practice for programmers</a:t>
            </a:r>
          </a:p>
        </p:txBody>
      </p:sp>
      <p:sp>
        <p:nvSpPr>
          <p:cNvPr id="3" name="Content Placeholder 2">
            <a:extLst>
              <a:ext uri="{FF2B5EF4-FFF2-40B4-BE49-F238E27FC236}">
                <a16:creationId xmlns:a16="http://schemas.microsoft.com/office/drawing/2014/main" id="{54CF92FD-DAB3-4E86-A2BA-6ED2AA322504}"/>
              </a:ext>
            </a:extLst>
          </p:cNvPr>
          <p:cNvSpPr>
            <a:spLocks noGrp="1"/>
          </p:cNvSpPr>
          <p:nvPr>
            <p:ph idx="1"/>
          </p:nvPr>
        </p:nvSpPr>
        <p:spPr/>
        <p:txBody>
          <a:bodyPr>
            <a:normAutofit lnSpcReduction="10000"/>
          </a:bodyPr>
          <a:lstStyle/>
          <a:p>
            <a:r>
              <a:rPr lang="en-US" dirty="0"/>
              <a:t>Do X for Y</a:t>
            </a:r>
          </a:p>
          <a:p>
            <a:pPr lvl="1"/>
            <a:r>
              <a:rPr lang="en-US" dirty="0">
                <a:hlinkClick r:id="rId3"/>
              </a:rPr>
              <a:t>CodeWars.com</a:t>
            </a:r>
            <a:endParaRPr lang="en-US" dirty="0"/>
          </a:p>
          <a:p>
            <a:pPr lvl="1"/>
            <a:r>
              <a:rPr lang="en-US" dirty="0" err="1">
                <a:hlinkClick r:id="rId4"/>
              </a:rPr>
              <a:t>HackerRank</a:t>
            </a:r>
            <a:endParaRPr lang="en-US" dirty="0"/>
          </a:p>
          <a:p>
            <a:pPr lvl="1"/>
            <a:r>
              <a:rPr lang="en-US" dirty="0">
                <a:hlinkClick r:id="rId5"/>
              </a:rPr>
              <a:t>CodeFights.com</a:t>
            </a:r>
            <a:endParaRPr lang="en-US" dirty="0"/>
          </a:p>
          <a:p>
            <a:pPr lvl="1"/>
            <a:r>
              <a:rPr lang="en-US" dirty="0">
                <a:hlinkClick r:id="rId6"/>
              </a:rPr>
              <a:t>Code Golf</a:t>
            </a:r>
            <a:endParaRPr lang="en-US" dirty="0"/>
          </a:p>
          <a:p>
            <a:r>
              <a:rPr lang="en-US" dirty="0"/>
              <a:t>Soft Skills</a:t>
            </a:r>
          </a:p>
          <a:p>
            <a:pPr lvl="1"/>
            <a:r>
              <a:rPr lang="en-US" dirty="0"/>
              <a:t>Toastmasters, writing group, peer reviews</a:t>
            </a:r>
          </a:p>
          <a:p>
            <a:r>
              <a:rPr lang="en-US" dirty="0"/>
              <a:t>Quality</a:t>
            </a:r>
          </a:p>
          <a:p>
            <a:pPr lvl="1"/>
            <a:r>
              <a:rPr lang="en-US" dirty="0"/>
              <a:t>Static Analysis, peer programming, reviews</a:t>
            </a:r>
          </a:p>
          <a:p>
            <a:r>
              <a:rPr lang="en-US" dirty="0"/>
              <a:t>Coaching</a:t>
            </a:r>
          </a:p>
          <a:p>
            <a:pPr lvl="1"/>
            <a:r>
              <a:rPr lang="en-US" dirty="0">
                <a:hlinkClick r:id="rId7"/>
              </a:rPr>
              <a:t>Interviewing.io</a:t>
            </a:r>
            <a:endParaRPr lang="en-US" dirty="0"/>
          </a:p>
          <a:p>
            <a:pPr lvl="1"/>
            <a:r>
              <a:rPr lang="en-US" dirty="0"/>
              <a:t>Architecture</a:t>
            </a:r>
          </a:p>
        </p:txBody>
      </p:sp>
    </p:spTree>
    <p:extLst>
      <p:ext uri="{BB962C8B-B14F-4D97-AF65-F5344CB8AC3E}">
        <p14:creationId xmlns:p14="http://schemas.microsoft.com/office/powerpoint/2010/main" val="1178050574"/>
      </p:ext>
    </p:extLst>
  </p:cSld>
  <p:clrMapOvr>
    <a:masterClrMapping/>
  </p:clrMapOvr>
  <mc:AlternateContent xmlns:mc="http://schemas.openxmlformats.org/markup-compatibility/2006" xmlns:p14="http://schemas.microsoft.com/office/powerpoint/2010/main">
    <mc:Choice Requires="p14">
      <p:transition spd="slow" p14:dur="2000" advTm="131097"/>
    </mc:Choice>
    <mc:Fallback xmlns="">
      <p:transition spd="slow" advTm="13109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609344"/>
          </a:xfrm>
        </p:spPr>
        <p:txBody>
          <a:bodyPr/>
          <a:lstStyle/>
          <a:p>
            <a:r>
              <a:rPr lang="en-US" dirty="0"/>
              <a:t>Summary</a:t>
            </a:r>
          </a:p>
        </p:txBody>
      </p:sp>
      <p:sp>
        <p:nvSpPr>
          <p:cNvPr id="3" name="Content Placeholder 2"/>
          <p:cNvSpPr>
            <a:spLocks noGrp="1"/>
          </p:cNvSpPr>
          <p:nvPr>
            <p:ph idx="1"/>
          </p:nvPr>
        </p:nvSpPr>
        <p:spPr>
          <a:xfrm>
            <a:off x="1069848" y="2121408"/>
            <a:ext cx="10058400" cy="4050792"/>
          </a:xfrm>
        </p:spPr>
        <p:txBody>
          <a:bodyPr/>
          <a:lstStyle/>
          <a:p>
            <a:r>
              <a:rPr lang="en-US" dirty="0"/>
              <a:t>Skills are important and neglected</a:t>
            </a:r>
          </a:p>
          <a:p>
            <a:r>
              <a:rPr lang="en-US" dirty="0"/>
              <a:t>Deliberate Practice is the most effective way to advance skills</a:t>
            </a:r>
          </a:p>
          <a:p>
            <a:r>
              <a:rPr lang="en-US" dirty="0"/>
              <a:t>We can do this!</a:t>
            </a:r>
          </a:p>
          <a:p>
            <a:endParaRPr lang="en-US" dirty="0"/>
          </a:p>
          <a:p>
            <a:endParaRPr lang="en-US" dirty="0"/>
          </a:p>
        </p:txBody>
      </p:sp>
      <p:pic>
        <p:nvPicPr>
          <p:cNvPr id="4" name="Content Placeholder 4">
            <a:extLst>
              <a:ext uri="{FF2B5EF4-FFF2-40B4-BE49-F238E27FC236}">
                <a16:creationId xmlns:a16="http://schemas.microsoft.com/office/drawing/2014/main" id="{DC507BDA-2A41-4EA3-8944-A958FB4B72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1073" y="4961332"/>
            <a:ext cx="2822702" cy="1764189"/>
          </a:xfrm>
          <a:prstGeom prst="rect">
            <a:avLst/>
          </a:prstGeom>
        </p:spPr>
      </p:pic>
      <p:sp>
        <p:nvSpPr>
          <p:cNvPr id="8" name="AutoShape 6" descr="Image result for slack logo">
            <a:extLst>
              <a:ext uri="{FF2B5EF4-FFF2-40B4-BE49-F238E27FC236}">
                <a16:creationId xmlns:a16="http://schemas.microsoft.com/office/drawing/2014/main" id="{A81D4AB8-DCD1-41DD-80CE-1CB8AD4AF0A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8430488"/>
      </p:ext>
    </p:extLst>
  </p:cSld>
  <p:clrMapOvr>
    <a:masterClrMapping/>
  </p:clrMapOvr>
  <mc:AlternateContent xmlns:mc="http://schemas.openxmlformats.org/markup-compatibility/2006" xmlns:p14="http://schemas.microsoft.com/office/powerpoint/2010/main">
    <mc:Choice Requires="p14">
      <p:transition spd="slow" p14:dur="2000" advTm="66093"/>
    </mc:Choice>
    <mc:Fallback xmlns="">
      <p:transition spd="slow" advTm="66093"/>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2469229D-BD2D-4945-AD9D-1FD5401A79F9}"/>
              </a:ext>
            </a:extLst>
          </p:cNvPr>
          <p:cNvGraphicFramePr/>
          <p:nvPr>
            <p:extLst>
              <p:ext uri="{D42A27DB-BD31-4B8C-83A1-F6EECF244321}">
                <p14:modId xmlns:p14="http://schemas.microsoft.com/office/powerpoint/2010/main" val="3170702986"/>
              </p:ext>
            </p:extLst>
          </p:nvPr>
        </p:nvGraphicFramePr>
        <p:xfrm>
          <a:off x="6500191" y="2305878"/>
          <a:ext cx="4353492" cy="35959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a:t>How you should practice</a:t>
            </a:r>
          </a:p>
        </p:txBody>
      </p:sp>
      <p:sp>
        <p:nvSpPr>
          <p:cNvPr id="3" name="Content Placeholder 2"/>
          <p:cNvSpPr>
            <a:spLocks noGrp="1"/>
          </p:cNvSpPr>
          <p:nvPr>
            <p:ph idx="1"/>
          </p:nvPr>
        </p:nvSpPr>
        <p:spPr/>
        <p:txBody>
          <a:bodyPr/>
          <a:lstStyle/>
          <a:p>
            <a:pPr marL="0" indent="0">
              <a:buNone/>
            </a:pPr>
            <a:r>
              <a:rPr lang="en-US" dirty="0"/>
              <a:t>0. Identify your goals</a:t>
            </a:r>
          </a:p>
          <a:p>
            <a:pPr marL="0" indent="0">
              <a:buNone/>
            </a:pPr>
            <a:r>
              <a:rPr lang="en-US" dirty="0"/>
              <a:t>1. Map the relevant skills</a:t>
            </a:r>
          </a:p>
          <a:p>
            <a:pPr marL="0" indent="0">
              <a:buNone/>
            </a:pPr>
            <a:r>
              <a:rPr lang="en-US" dirty="0"/>
              <a:t>2. Assess skills independently</a:t>
            </a:r>
          </a:p>
          <a:p>
            <a:pPr marL="0" indent="0">
              <a:buNone/>
            </a:pPr>
            <a:r>
              <a:rPr lang="en-US" dirty="0"/>
              <a:t>3. Identify a high value target</a:t>
            </a:r>
          </a:p>
          <a:p>
            <a:pPr marL="0" indent="0">
              <a:buNone/>
            </a:pPr>
            <a:r>
              <a:rPr lang="en-US" dirty="0"/>
              <a:t>4. Design an exercise</a:t>
            </a:r>
          </a:p>
          <a:p>
            <a:pPr marL="0" indent="0">
              <a:buNone/>
            </a:pPr>
            <a:r>
              <a:rPr lang="en-US" dirty="0"/>
              <a:t>5. Do the exercise</a:t>
            </a:r>
          </a:p>
          <a:p>
            <a:pPr marL="0" indent="0">
              <a:buNone/>
            </a:pPr>
            <a:r>
              <a:rPr lang="en-US" dirty="0"/>
              <a:t>6. GOTO: 2</a:t>
            </a:r>
          </a:p>
        </p:txBody>
      </p:sp>
    </p:spTree>
    <p:extLst>
      <p:ext uri="{BB962C8B-B14F-4D97-AF65-F5344CB8AC3E}">
        <p14:creationId xmlns:p14="http://schemas.microsoft.com/office/powerpoint/2010/main" val="2009368288"/>
      </p:ext>
    </p:extLst>
  </p:cSld>
  <p:clrMapOvr>
    <a:masterClrMapping/>
  </p:clrMapOvr>
  <mc:AlternateContent xmlns:mc="http://schemas.openxmlformats.org/markup-compatibility/2006" xmlns:p14="http://schemas.microsoft.com/office/powerpoint/2010/main">
    <mc:Choice Requires="p14">
      <p:transition spd="slow" p14:dur="2000" advTm="13496"/>
    </mc:Choice>
    <mc:Fallback xmlns="">
      <p:transition spd="slow" advTm="13496"/>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C7A3C75-7B05-42DB-AC2B-69BC83C8027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3" y="321733"/>
            <a:ext cx="5774268" cy="5780684"/>
          </a:xfrm>
          <a:prstGeom prst="rect">
            <a:avLst/>
          </a:prstGeom>
          <a:blipFill dpi="0" rotWithShape="1">
            <a:blip r:embed="rId5">
              <a:alphaModFix amt="6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FCAEE24-2C20-4031-A481-C2EFB67B88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776089" y="321733"/>
            <a:ext cx="3091859" cy="1844147"/>
          </a:xfrm>
          <a:prstGeom prst="rect">
            <a:avLst/>
          </a:prstGeom>
          <a:blipFill dpi="0" rotWithShape="1">
            <a:blip r:embed="rId6">
              <a:duotone>
                <a:schemeClr val="accent5">
                  <a:shade val="45000"/>
                  <a:satMod val="135000"/>
                </a:schemeClr>
                <a:prstClr val="white"/>
              </a:duotone>
              <a:extLst/>
            </a:blip>
            <a:srcRect/>
            <a:tile tx="0" ty="0" sx="92000" sy="89000" flip="xy" algn="ctr"/>
          </a:blipFill>
          <a:ln w="25400" cap="flat" cmpd="sng" algn="ctr">
            <a:noFill/>
            <a:prstDash val="solid"/>
          </a:ln>
          <a:effectLst/>
        </p:spPr>
        <p:txBody>
          <a:bodyPr lIns="0" tIns="0" rIns="0" bIns="0" rtlCol="0" anchor="ctr"/>
          <a:lstStyle/>
          <a:p>
            <a:pPr algn="ctr"/>
            <a:endParaRPr lang="en-US" sz="2000" kern="0">
              <a:solidFill>
                <a:prstClr val="white"/>
              </a:solidFill>
              <a:latin typeface="Rockwell Extra Bold" pitchFamily="18" charset="0"/>
            </a:endParaRPr>
          </a:p>
        </p:txBody>
      </p:sp>
      <p:pic>
        <p:nvPicPr>
          <p:cNvPr id="10" name="Picture 9"/>
          <p:cNvPicPr>
            <a:picLocks noChangeAspect="1"/>
          </p:cNvPicPr>
          <p:nvPr/>
        </p:nvPicPr>
        <p:blipFill rotWithShape="1">
          <a:blip r:embed="rId7"/>
          <a:srcRect l="7862" t="-691" r="11916" b="692"/>
          <a:stretch/>
        </p:blipFill>
        <p:spPr>
          <a:xfrm>
            <a:off x="6241218" y="3291073"/>
            <a:ext cx="2380870" cy="2967802"/>
          </a:xfrm>
          <a:prstGeom prst="rect">
            <a:avLst/>
          </a:prstGeom>
        </p:spPr>
      </p:pic>
      <p:pic>
        <p:nvPicPr>
          <p:cNvPr id="15" name="Content Placeholder 3"/>
          <p:cNvPicPr>
            <a:picLocks noChangeAspect="1"/>
          </p:cNvPicPr>
          <p:nvPr/>
        </p:nvPicPr>
        <p:blipFill rotWithShape="1">
          <a:blip r:embed="rId8"/>
          <a:srcRect r="6" b="4807"/>
          <a:stretch/>
        </p:blipFill>
        <p:spPr>
          <a:xfrm>
            <a:off x="6241217" y="321733"/>
            <a:ext cx="2380871" cy="2842075"/>
          </a:xfrm>
          <a:prstGeom prst="rect">
            <a:avLst/>
          </a:prstGeom>
        </p:spPr>
      </p:pic>
      <p:grpSp>
        <p:nvGrpSpPr>
          <p:cNvPr id="24" name="Group 23">
            <a:extLst>
              <a:ext uri="{FF2B5EF4-FFF2-40B4-BE49-F238E27FC236}">
                <a16:creationId xmlns:a16="http://schemas.microsoft.com/office/drawing/2014/main" id="{0AAF5F9E-10A7-46B6-A994-C63963ED3249}"/>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5" name="Oval 24">
              <a:extLst>
                <a:ext uri="{FF2B5EF4-FFF2-40B4-BE49-F238E27FC236}">
                  <a16:creationId xmlns:a16="http://schemas.microsoft.com/office/drawing/2014/main" id="{F7F883EF-349F-43AD-BB68-4EAD67488307}"/>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9">
                <a:duotone>
                  <a:schemeClr val="accent1">
                    <a:shade val="45000"/>
                    <a:satMod val="135000"/>
                  </a:schemeClr>
                  <a:prstClr val="white"/>
                </a:duotone>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6" name="Oval 25">
              <a:extLst>
                <a:ext uri="{FF2B5EF4-FFF2-40B4-BE49-F238E27FC236}">
                  <a16:creationId xmlns:a16="http://schemas.microsoft.com/office/drawing/2014/main" id="{DD199575-7A7A-4A54-8699-E7D977965F7D}"/>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12" name="Picture 11"/>
          <p:cNvPicPr>
            <a:picLocks noChangeAspect="1"/>
          </p:cNvPicPr>
          <p:nvPr/>
        </p:nvPicPr>
        <p:blipFill rotWithShape="1">
          <a:blip r:embed="rId10"/>
          <a:srcRect l="283" t="-1" r="945" b="6456"/>
          <a:stretch/>
        </p:blipFill>
        <p:spPr>
          <a:xfrm>
            <a:off x="8776087" y="321733"/>
            <a:ext cx="3115454" cy="1881475"/>
          </a:xfrm>
          <a:prstGeom prst="rect">
            <a:avLst/>
          </a:prstGeom>
        </p:spPr>
      </p:pic>
      <p:sp>
        <p:nvSpPr>
          <p:cNvPr id="2" name="Title 1"/>
          <p:cNvSpPr>
            <a:spLocks noGrp="1"/>
          </p:cNvSpPr>
          <p:nvPr>
            <p:ph type="title"/>
          </p:nvPr>
        </p:nvSpPr>
        <p:spPr>
          <a:xfrm>
            <a:off x="644893" y="484632"/>
            <a:ext cx="5168168" cy="1609344"/>
          </a:xfrm>
        </p:spPr>
        <p:txBody>
          <a:bodyPr>
            <a:normAutofit/>
          </a:bodyPr>
          <a:lstStyle/>
          <a:p>
            <a:r>
              <a:rPr lang="en-US" sz="4400" dirty="0"/>
              <a:t>What do you want?</a:t>
            </a:r>
          </a:p>
        </p:txBody>
      </p:sp>
      <p:sp>
        <p:nvSpPr>
          <p:cNvPr id="17" name="Content Placeholder 16"/>
          <p:cNvSpPr>
            <a:spLocks noGrp="1"/>
          </p:cNvSpPr>
          <p:nvPr>
            <p:ph idx="1"/>
          </p:nvPr>
        </p:nvSpPr>
        <p:spPr>
          <a:xfrm>
            <a:off x="644893" y="2121408"/>
            <a:ext cx="5168168" cy="3759628"/>
          </a:xfrm>
        </p:spPr>
        <p:txBody>
          <a:bodyPr>
            <a:normAutofit/>
          </a:bodyPr>
          <a:lstStyle/>
          <a:p>
            <a:pPr>
              <a:lnSpc>
                <a:spcPct val="100000"/>
              </a:lnSpc>
              <a:spcBef>
                <a:spcPts val="0"/>
              </a:spcBef>
              <a:buClrTx/>
              <a:buSzTx/>
              <a:defRPr/>
            </a:pPr>
            <a:r>
              <a:rPr lang="en-US" sz="1800" dirty="0"/>
              <a:t>Your definition of “better” is unique</a:t>
            </a:r>
          </a:p>
          <a:p>
            <a:pPr>
              <a:lnSpc>
                <a:spcPct val="100000"/>
              </a:lnSpc>
              <a:spcBef>
                <a:spcPts val="0"/>
              </a:spcBef>
              <a:buClrTx/>
              <a:buSzTx/>
              <a:defRPr/>
            </a:pPr>
            <a:r>
              <a:rPr lang="en-US" sz="1800" dirty="0"/>
              <a:t>Goals change over time</a:t>
            </a:r>
          </a:p>
          <a:p>
            <a:pPr>
              <a:lnSpc>
                <a:spcPct val="100000"/>
              </a:lnSpc>
              <a:spcBef>
                <a:spcPts val="0"/>
              </a:spcBef>
              <a:buClrTx/>
              <a:buSzTx/>
              <a:defRPr/>
            </a:pPr>
            <a:r>
              <a:rPr lang="en-US" sz="1800" dirty="0"/>
              <a:t>What do you </a:t>
            </a:r>
            <a:r>
              <a:rPr lang="en-US" sz="1800" b="1" dirty="0"/>
              <a:t>really</a:t>
            </a:r>
            <a:r>
              <a:rPr lang="en-US" sz="1800" dirty="0"/>
              <a:t> want?</a:t>
            </a:r>
          </a:p>
        </p:txBody>
      </p:sp>
      <p:pic>
        <p:nvPicPr>
          <p:cNvPr id="2050" name="Picture 2" descr="Turing, Alan">
            <a:extLst>
              <a:ext uri="{FF2B5EF4-FFF2-40B4-BE49-F238E27FC236}">
                <a16:creationId xmlns:a16="http://schemas.microsoft.com/office/drawing/2014/main" id="{8FC6F411-EBDE-4F37-A8D0-A50CA905689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7870" r="6723"/>
          <a:stretch/>
        </p:blipFill>
        <p:spPr bwMode="auto">
          <a:xfrm>
            <a:off x="8776089" y="2373330"/>
            <a:ext cx="3091859" cy="3948912"/>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55D45FD0-CB08-4F9D-AB8D-6EE46B42FA18}"/>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03843437"/>
      </p:ext>
    </p:extLst>
  </p:cSld>
  <p:clrMapOvr>
    <a:masterClrMapping/>
  </p:clrMapOvr>
  <mc:AlternateContent xmlns:mc="http://schemas.openxmlformats.org/markup-compatibility/2006" xmlns:p14="http://schemas.microsoft.com/office/powerpoint/2010/main">
    <mc:Choice Requires="p14">
      <p:transition spd="slow" p14:dur="2000" advTm="48708"/>
    </mc:Choice>
    <mc:Fallback xmlns="">
      <p:transition spd="slow" advTm="48708"/>
    </mc:Fallback>
  </mc:AlternateContent>
  <p:timing>
    <p:tnLst>
      <p:par>
        <p:cTn id="1" dur="indefinite" restart="never" nodeType="tmRoot">
          <p:childTnLst>
            <p:audio isNarration="1">
              <p:cMediaNode vol="80000" showWhenStopped="0">
                <p:cTn id="2"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C7A3C75-7B05-42DB-AC2B-69BC83C8027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3" y="321733"/>
            <a:ext cx="5774268" cy="5780684"/>
          </a:xfrm>
          <a:prstGeom prst="rect">
            <a:avLst/>
          </a:prstGeom>
          <a:blipFill dpi="0" rotWithShape="1">
            <a:blip r:embed="rId5">
              <a:alphaModFix amt="60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FCAEE24-2C20-4031-A481-C2EFB67B88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776089" y="321733"/>
            <a:ext cx="3091859" cy="1844147"/>
          </a:xfrm>
          <a:prstGeom prst="rect">
            <a:avLst/>
          </a:prstGeom>
          <a:blipFill dpi="0" rotWithShape="1">
            <a:blip r:embed="rId6">
              <a:duotone>
                <a:schemeClr val="accent5">
                  <a:shade val="45000"/>
                  <a:satMod val="135000"/>
                </a:schemeClr>
                <a:prstClr val="white"/>
              </a:duotone>
              <a:extLst/>
            </a:blip>
            <a:srcRect/>
            <a:tile tx="0" ty="0" sx="92000" sy="89000" flip="xy" algn="ctr"/>
          </a:blipFill>
          <a:ln w="25400" cap="flat" cmpd="sng" algn="ctr">
            <a:noFill/>
            <a:prstDash val="solid"/>
          </a:ln>
          <a:effectLst/>
        </p:spPr>
        <p:txBody>
          <a:bodyPr lIns="0" tIns="0" rIns="0" bIns="0" rtlCol="0" anchor="ctr"/>
          <a:lstStyle/>
          <a:p>
            <a:pPr algn="ctr"/>
            <a:endParaRPr lang="en-US" sz="2000" kern="0">
              <a:solidFill>
                <a:prstClr val="white"/>
              </a:solidFill>
              <a:latin typeface="Rockwell Extra Bold" pitchFamily="18" charset="0"/>
            </a:endParaRPr>
          </a:p>
        </p:txBody>
      </p:sp>
      <p:grpSp>
        <p:nvGrpSpPr>
          <p:cNvPr id="24" name="Group 23">
            <a:extLst>
              <a:ext uri="{FF2B5EF4-FFF2-40B4-BE49-F238E27FC236}">
                <a16:creationId xmlns:a16="http://schemas.microsoft.com/office/drawing/2014/main" id="{0AAF5F9E-10A7-46B6-A994-C63963ED3249}"/>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5" name="Oval 24">
              <a:extLst>
                <a:ext uri="{FF2B5EF4-FFF2-40B4-BE49-F238E27FC236}">
                  <a16:creationId xmlns:a16="http://schemas.microsoft.com/office/drawing/2014/main" id="{F7F883EF-349F-43AD-BB68-4EAD67488307}"/>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7">
                <a:duotone>
                  <a:schemeClr val="accent1">
                    <a:shade val="45000"/>
                    <a:satMod val="135000"/>
                  </a:schemeClr>
                  <a:prstClr val="white"/>
                </a:duotone>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6" name="Oval 25">
              <a:extLst>
                <a:ext uri="{FF2B5EF4-FFF2-40B4-BE49-F238E27FC236}">
                  <a16:creationId xmlns:a16="http://schemas.microsoft.com/office/drawing/2014/main" id="{DD199575-7A7A-4A54-8699-E7D977965F7D}"/>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title"/>
          </p:nvPr>
        </p:nvSpPr>
        <p:spPr>
          <a:xfrm>
            <a:off x="644892" y="484632"/>
            <a:ext cx="5442325" cy="1609344"/>
          </a:xfrm>
        </p:spPr>
        <p:txBody>
          <a:bodyPr>
            <a:normAutofit/>
          </a:bodyPr>
          <a:lstStyle/>
          <a:p>
            <a:r>
              <a:rPr lang="en-US" sz="4400"/>
              <a:t>Map the relevant skills</a:t>
            </a:r>
            <a:endParaRPr lang="en-US" sz="4400" dirty="0"/>
          </a:p>
        </p:txBody>
      </p:sp>
      <p:sp>
        <p:nvSpPr>
          <p:cNvPr id="17" name="Content Placeholder 16"/>
          <p:cNvSpPr>
            <a:spLocks noGrp="1"/>
          </p:cNvSpPr>
          <p:nvPr>
            <p:ph idx="1"/>
          </p:nvPr>
        </p:nvSpPr>
        <p:spPr>
          <a:xfrm>
            <a:off x="644893" y="2121408"/>
            <a:ext cx="5168168" cy="3759628"/>
          </a:xfrm>
        </p:spPr>
        <p:txBody>
          <a:bodyPr>
            <a:normAutofit/>
          </a:bodyPr>
          <a:lstStyle/>
          <a:p>
            <a:r>
              <a:rPr lang="en-US" sz="1800" dirty="0"/>
              <a:t>Coding time</a:t>
            </a:r>
          </a:p>
          <a:p>
            <a:r>
              <a:rPr lang="en-US" sz="1800" dirty="0"/>
              <a:t>Debugging time</a:t>
            </a:r>
          </a:p>
          <a:p>
            <a:r>
              <a:rPr lang="en-US" sz="1800" dirty="0"/>
              <a:t>Program size</a:t>
            </a:r>
          </a:p>
          <a:p>
            <a:r>
              <a:rPr lang="en-US" sz="1800" dirty="0"/>
              <a:t>Performance</a:t>
            </a:r>
          </a:p>
          <a:p>
            <a:r>
              <a:rPr lang="en-US" sz="1800" dirty="0"/>
              <a:t>Communication</a:t>
            </a:r>
          </a:p>
          <a:p>
            <a:r>
              <a:rPr lang="en-US" sz="1800" dirty="0"/>
              <a:t>Problem Solving</a:t>
            </a:r>
          </a:p>
          <a:p>
            <a:r>
              <a:rPr lang="en-US" sz="1800" dirty="0"/>
              <a:t>Abstraction</a:t>
            </a:r>
          </a:p>
          <a:p>
            <a:r>
              <a:rPr lang="en-US" sz="1800" dirty="0"/>
              <a:t>Attention to detail</a:t>
            </a:r>
          </a:p>
          <a:p>
            <a:endParaRPr lang="en-US" sz="1800" dirty="0"/>
          </a:p>
        </p:txBody>
      </p:sp>
      <p:pic>
        <p:nvPicPr>
          <p:cNvPr id="8204" name="Picture 12" descr="Image result for golf swing tiger woods">
            <a:extLst>
              <a:ext uri="{FF2B5EF4-FFF2-40B4-BE49-F238E27FC236}">
                <a16:creationId xmlns:a16="http://schemas.microsoft.com/office/drawing/2014/main" id="{1C792000-1D32-4DDE-B517-CBA0A609BA6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03888" y="2669059"/>
            <a:ext cx="5030912" cy="2934699"/>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C7CFDCD9-E172-442A-895B-28A781C0434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78100195"/>
      </p:ext>
    </p:extLst>
  </p:cSld>
  <p:clrMapOvr>
    <a:masterClrMapping/>
  </p:clrMapOvr>
  <mc:AlternateContent xmlns:mc="http://schemas.openxmlformats.org/markup-compatibility/2006" xmlns:p14="http://schemas.microsoft.com/office/powerpoint/2010/main">
    <mc:Choice Requires="p14">
      <p:transition spd="slow" p14:dur="2000" advTm="22572"/>
    </mc:Choice>
    <mc:Fallback xmlns="">
      <p:transition spd="slow" advTm="22572"/>
    </mc:Fallback>
  </mc:AlternateContent>
  <p:timing>
    <p:tnLst>
      <p:par>
        <p:cTn id="1" dur="indefinite" restart="never" nodeType="tmRoot">
          <p:childTnLst>
            <p:audio isNarration="1">
              <p:cMediaNode vol="80000" showWhenStopped="0">
                <p:cTn id="2"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62E11DD-B54B-4751-9C17-39DAF9EF46E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blipFill dpi="0" rotWithShape="1">
            <a:blip r:embed="rId8">
              <a:alphaModFix amt="60000"/>
              <a:lum bright="70000" contrast="-70000"/>
              <a:extLst>
                <a:ext uri="{BEBA8EAE-BF5A-486C-A8C5-ECC9F3942E4B}">
                  <a14:imgProps xmlns:a14="http://schemas.microsoft.com/office/drawing/2010/main">
                    <a14:imgLayer r:embed="rId9">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B55DE4E1-F219-45A4-96D9-9A86D0E4DBD2}"/>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5" name="Oval 14">
              <a:extLst>
                <a:ext uri="{FF2B5EF4-FFF2-40B4-BE49-F238E27FC236}">
                  <a16:creationId xmlns:a16="http://schemas.microsoft.com/office/drawing/2014/main" id="{3601C3FF-4A5D-437C-B3DB-A53B99D30804}"/>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10">
                <a:duotone>
                  <a:schemeClr val="accent1">
                    <a:shade val="45000"/>
                    <a:satMod val="135000"/>
                  </a:schemeClr>
                  <a:prstClr val="white"/>
                </a:duotone>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6" name="Oval 15">
              <a:extLst>
                <a:ext uri="{FF2B5EF4-FFF2-40B4-BE49-F238E27FC236}">
                  <a16:creationId xmlns:a16="http://schemas.microsoft.com/office/drawing/2014/main" id="{61B1BDC9-B583-4F65-8FE9-E2CBE71D93E2}"/>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title"/>
          </p:nvPr>
        </p:nvSpPr>
        <p:spPr>
          <a:xfrm>
            <a:off x="382280" y="484632"/>
            <a:ext cx="6743844" cy="1609344"/>
          </a:xfrm>
        </p:spPr>
        <p:txBody>
          <a:bodyPr>
            <a:normAutofit/>
          </a:bodyPr>
          <a:lstStyle/>
          <a:p>
            <a:r>
              <a:rPr lang="en-US" sz="4800"/>
              <a:t>Measure your skills independently</a:t>
            </a:r>
          </a:p>
        </p:txBody>
      </p:sp>
      <p:sp>
        <p:nvSpPr>
          <p:cNvPr id="3" name="Content Placeholder 2"/>
          <p:cNvSpPr>
            <a:spLocks noGrp="1"/>
          </p:cNvSpPr>
          <p:nvPr>
            <p:ph idx="1"/>
          </p:nvPr>
        </p:nvSpPr>
        <p:spPr>
          <a:xfrm>
            <a:off x="382279" y="2121408"/>
            <a:ext cx="6743845" cy="4050792"/>
          </a:xfrm>
        </p:spPr>
        <p:txBody>
          <a:bodyPr>
            <a:normAutofit/>
          </a:bodyPr>
          <a:lstStyle/>
          <a:p>
            <a:r>
              <a:rPr lang="en-US" sz="1800" dirty="0"/>
              <a:t>Coding time</a:t>
            </a:r>
          </a:p>
          <a:p>
            <a:r>
              <a:rPr lang="en-US" sz="1800" dirty="0"/>
              <a:t>Debugging time</a:t>
            </a:r>
          </a:p>
          <a:p>
            <a:r>
              <a:rPr lang="en-US" sz="1800" dirty="0"/>
              <a:t>Program size</a:t>
            </a:r>
          </a:p>
          <a:p>
            <a:r>
              <a:rPr lang="en-US" sz="1800" dirty="0"/>
              <a:t>Performance</a:t>
            </a:r>
          </a:p>
          <a:p>
            <a:r>
              <a:rPr lang="en-US" sz="1800" dirty="0"/>
              <a:t>Communication</a:t>
            </a:r>
          </a:p>
          <a:p>
            <a:r>
              <a:rPr lang="en-US" sz="1800" dirty="0"/>
              <a:t>Problem Solving</a:t>
            </a:r>
          </a:p>
          <a:p>
            <a:r>
              <a:rPr lang="en-US" sz="1800" dirty="0"/>
              <a:t>Abstraction</a:t>
            </a:r>
          </a:p>
          <a:p>
            <a:r>
              <a:rPr lang="en-US" sz="1800" dirty="0"/>
              <a:t>Attention to detail</a:t>
            </a:r>
          </a:p>
          <a:p>
            <a:endParaRPr lang="en-US" sz="1800" dirty="0"/>
          </a:p>
        </p:txBody>
      </p:sp>
      <p:pic>
        <p:nvPicPr>
          <p:cNvPr id="4" name="Recorded Sound">
            <a:hlinkClick r:id="" action="ppaction://media"/>
            <a:extLst>
              <a:ext uri="{FF2B5EF4-FFF2-40B4-BE49-F238E27FC236}">
                <a16:creationId xmlns:a16="http://schemas.microsoft.com/office/drawing/2014/main" id="{FF8C41CE-39FB-4232-8E1C-34124ED844FF}"/>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5791200" y="3124200"/>
            <a:ext cx="609600" cy="609600"/>
          </a:xfrm>
          <a:prstGeom prst="rect">
            <a:avLst/>
          </a:prstGeom>
        </p:spPr>
      </p:pic>
      <p:pic>
        <p:nvPicPr>
          <p:cNvPr id="6" name="Picture 5">
            <a:extLst>
              <a:ext uri="{FF2B5EF4-FFF2-40B4-BE49-F238E27FC236}">
                <a16:creationId xmlns:a16="http://schemas.microsoft.com/office/drawing/2014/main" id="{5E0B9FEF-84BC-4760-B76A-085F59C45971}"/>
              </a:ext>
            </a:extLst>
          </p:cNvPr>
          <p:cNvPicPr>
            <a:picLocks noChangeAspect="1"/>
          </p:cNvPicPr>
          <p:nvPr/>
        </p:nvPicPr>
        <p:blipFill>
          <a:blip r:embed="rId12"/>
          <a:stretch>
            <a:fillRect/>
          </a:stretch>
        </p:blipFill>
        <p:spPr>
          <a:xfrm>
            <a:off x="5791200" y="-1"/>
            <a:ext cx="6985630" cy="6858000"/>
          </a:xfrm>
          <a:prstGeom prst="rect">
            <a:avLst/>
          </a:prstGeom>
        </p:spPr>
      </p:pic>
      <p:pic>
        <p:nvPicPr>
          <p:cNvPr id="7" name="Audio 6">
            <a:hlinkClick r:id="" action="ppaction://media"/>
            <a:extLst>
              <a:ext uri="{FF2B5EF4-FFF2-40B4-BE49-F238E27FC236}">
                <a16:creationId xmlns:a16="http://schemas.microsoft.com/office/drawing/2014/main" id="{6FFCCF44-87A7-4704-8EF2-AA7C664D52A7}"/>
              </a:ext>
            </a:extLst>
          </p:cNvPr>
          <p:cNvPicPr>
            <a:picLocks noChangeAspect="1"/>
          </p:cNvPicPr>
          <p:nvPr>
            <a:audioFile r:link="rId5"/>
            <p:extLst>
              <p:ext uri="{DAA4B4D4-6D71-4841-9C94-3DE7FCFB9230}">
                <p14:media xmlns:p14="http://schemas.microsoft.com/office/powerpoint/2010/main" r:embed="rId4"/>
              </p:ext>
            </p:extLst>
          </p:nvPr>
        </p:nvPicPr>
        <p:blipFill>
          <a:blip r:embed="rId11"/>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887014214"/>
      </p:ext>
    </p:extLst>
  </p:cSld>
  <p:clrMapOvr>
    <a:masterClrMapping/>
  </p:clrMapOvr>
  <mc:AlternateContent xmlns:mc="http://schemas.openxmlformats.org/markup-compatibility/2006" xmlns:p14="http://schemas.microsoft.com/office/powerpoint/2010/main">
    <mc:Choice Requires="p14">
      <p:transition spd="slow" p14:dur="2000" advTm="50973"/>
    </mc:Choice>
    <mc:Fallback xmlns="">
      <p:transition spd="slow" advTm="50973"/>
    </mc:Fallback>
  </mc:AlternateContent>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4"/>
                </p:tgtEl>
              </p:cMediaNode>
            </p:audio>
            <p:audio isNarration="1">
              <p:cMediaNode vol="80000" showWhenStopped="0">
                <p:cTn id="3" fill="hold" display="0">
                  <p:stCondLst>
                    <p:cond delay="indefinite"/>
                  </p:stCondLst>
                  <p:endCondLst>
                    <p:cond evt="onStopAudio" delay="0">
                      <p:tgtEl>
                        <p:sldTgt/>
                      </p:tgtEl>
                    </p:cond>
                  </p:endCondLst>
                </p:cTn>
                <p:tgtEl>
                  <p:spTgt spid="7"/>
                </p:tgtEl>
              </p:cMediaNode>
            </p:audio>
          </p:childTnLst>
        </p:cTn>
      </p:par>
    </p:tnLst>
  </p:timing>
  <p:extLst mod="1">
    <p:ext uri="{E180D4A7-C9FB-4DFB-919C-405C955672EB}">
      <p14:showEvtLst xmlns:p14="http://schemas.microsoft.com/office/powerpoint/2010/main">
        <p14:playEvt time="48288" objId="4"/>
        <p14:stopEvt time="50973" objId="4"/>
      </p14:showEvtLst>
    </p:ext>
  </p:extLs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CF043BA-0C52-4068-BCF5-2B2D89BA9D3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blipFill dpi="0" rotWithShape="1">
            <a:blip r:embed="rId5">
              <a:alphaModFix amt="60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7"/>
          <a:srcRect l="16095" r="1349"/>
          <a:stretch/>
        </p:blipFill>
        <p:spPr>
          <a:xfrm>
            <a:off x="3343" y="10"/>
            <a:ext cx="7548923" cy="6857990"/>
          </a:xfrm>
          <a:prstGeom prst="rect">
            <a:avLst/>
          </a:prstGeom>
        </p:spPr>
      </p:pic>
      <p:grpSp>
        <p:nvGrpSpPr>
          <p:cNvPr id="11" name="Group 10">
            <a:extLst>
              <a:ext uri="{FF2B5EF4-FFF2-40B4-BE49-F238E27FC236}">
                <a16:creationId xmlns:a16="http://schemas.microsoft.com/office/drawing/2014/main" id="{789ACCC8-A635-400E-B9C0-AD9CA57109CE}"/>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CBC21CEB-233C-4B50-8CCA-829AD0428FA3}"/>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8">
                <a:duotone>
                  <a:schemeClr val="accent1">
                    <a:shade val="45000"/>
                    <a:satMod val="135000"/>
                  </a:schemeClr>
                  <a:prstClr val="white"/>
                </a:duotone>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F3DF2D74-CD63-49A8-A93B-9DA2F59511D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title"/>
          </p:nvPr>
        </p:nvSpPr>
        <p:spPr>
          <a:xfrm>
            <a:off x="7883612" y="484632"/>
            <a:ext cx="3816774" cy="1609344"/>
          </a:xfrm>
          <a:ln>
            <a:noFill/>
          </a:ln>
        </p:spPr>
        <p:txBody>
          <a:bodyPr>
            <a:normAutofit/>
          </a:bodyPr>
          <a:lstStyle/>
          <a:p>
            <a:r>
              <a:rPr lang="en-US" sz="3200" dirty="0"/>
              <a:t>Identify ONE target</a:t>
            </a:r>
          </a:p>
        </p:txBody>
      </p:sp>
      <p:sp>
        <p:nvSpPr>
          <p:cNvPr id="3" name="Content Placeholder 2"/>
          <p:cNvSpPr>
            <a:spLocks noGrp="1"/>
          </p:cNvSpPr>
          <p:nvPr>
            <p:ph idx="1"/>
          </p:nvPr>
        </p:nvSpPr>
        <p:spPr>
          <a:xfrm>
            <a:off x="7883611" y="2121408"/>
            <a:ext cx="3816774" cy="4050792"/>
          </a:xfrm>
        </p:spPr>
        <p:txBody>
          <a:bodyPr>
            <a:normAutofit/>
          </a:bodyPr>
          <a:lstStyle/>
          <a:p>
            <a:r>
              <a:rPr lang="en-US" sz="1600" dirty="0"/>
              <a:t>Strengthen your weaknesses</a:t>
            </a:r>
          </a:p>
          <a:p>
            <a:r>
              <a:rPr lang="en-US" sz="1600" dirty="0"/>
              <a:t>Play to your strengths</a:t>
            </a:r>
          </a:p>
          <a:p>
            <a:r>
              <a:rPr lang="en-US" sz="1600" dirty="0"/>
              <a:t>Focus on valuable skills</a:t>
            </a:r>
          </a:p>
        </p:txBody>
      </p:sp>
      <p:pic>
        <p:nvPicPr>
          <p:cNvPr id="8" name="Audio 7">
            <a:hlinkClick r:id="" action="ppaction://media"/>
            <a:extLst>
              <a:ext uri="{FF2B5EF4-FFF2-40B4-BE49-F238E27FC236}">
                <a16:creationId xmlns:a16="http://schemas.microsoft.com/office/drawing/2014/main" id="{203CE908-1C5B-4FE1-BBF8-56842F03B1B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40296093"/>
      </p:ext>
    </p:extLst>
  </p:cSld>
  <p:clrMapOvr>
    <a:masterClrMapping/>
  </p:clrMapOvr>
  <mc:AlternateContent xmlns:mc="http://schemas.openxmlformats.org/markup-compatibility/2006" xmlns:p14="http://schemas.microsoft.com/office/powerpoint/2010/main">
    <mc:Choice Requires="p14">
      <p:transition spd="slow" p14:dur="2000" advTm="25041"/>
    </mc:Choice>
    <mc:Fallback xmlns="">
      <p:transition spd="slow" advTm="25041"/>
    </mc:Fallback>
  </mc:AlternateContent>
  <p:timing>
    <p:tnLst>
      <p:par>
        <p:cTn id="1" dur="indefinite" restart="never" nodeType="tmRoot">
          <p:childTnLst>
            <p:audio isNarration="1">
              <p:cMediaNode vol="80000" showWhenStopped="0">
                <p:cTn id="2" fill="hold" display="0">
                  <p:stCondLst>
                    <p:cond delay="indefinite"/>
                  </p:stCondLst>
                  <p:endCondLst>
                    <p:cond evt="onStopAudio" delay="0">
                      <p:tgtEl>
                        <p:sldTgt/>
                      </p:tgtEl>
                    </p:cond>
                  </p:endCondLst>
                </p:cTn>
                <p:tgtEl>
                  <p:spTgt spid="8"/>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an exercise</a:t>
            </a:r>
          </a:p>
        </p:txBody>
      </p:sp>
      <p:sp>
        <p:nvSpPr>
          <p:cNvPr id="3" name="Content Placeholder 2"/>
          <p:cNvSpPr>
            <a:spLocks noGrp="1"/>
          </p:cNvSpPr>
          <p:nvPr>
            <p:ph idx="1"/>
          </p:nvPr>
        </p:nvSpPr>
        <p:spPr/>
        <p:txBody>
          <a:bodyPr/>
          <a:lstStyle/>
          <a:p>
            <a:r>
              <a:rPr lang="en-US" dirty="0"/>
              <a:t>Understand that effort requires motivation</a:t>
            </a:r>
          </a:p>
          <a:p>
            <a:r>
              <a:rPr lang="en-US" dirty="0"/>
              <a:t>Take your existing abilities into account</a:t>
            </a:r>
          </a:p>
          <a:p>
            <a:r>
              <a:rPr lang="en-US" dirty="0"/>
              <a:t>Get quick informative feedback</a:t>
            </a:r>
          </a:p>
          <a:p>
            <a:r>
              <a:rPr lang="en-US" dirty="0"/>
              <a:t>Repeat, repeat</a:t>
            </a:r>
          </a:p>
        </p:txBody>
      </p:sp>
    </p:spTree>
    <p:extLst>
      <p:ext uri="{BB962C8B-B14F-4D97-AF65-F5344CB8AC3E}">
        <p14:creationId xmlns:p14="http://schemas.microsoft.com/office/powerpoint/2010/main" val="1040629331"/>
      </p:ext>
    </p:extLst>
  </p:cSld>
  <p:clrMapOvr>
    <a:masterClrMapping/>
  </p:clrMapOvr>
  <mc:AlternateContent xmlns:mc="http://schemas.openxmlformats.org/markup-compatibility/2006" xmlns:p14="http://schemas.microsoft.com/office/powerpoint/2010/main">
    <mc:Choice Requires="p14">
      <p:transition spd="slow" p14:dur="2000" advTm="11745"/>
    </mc:Choice>
    <mc:Fallback xmlns="">
      <p:transition spd="slow" advTm="11745"/>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Advice for Designing </a:t>
            </a:r>
            <a:r>
              <a:rPr lang="en-US" dirty="0" err="1"/>
              <a:t>excercise</a:t>
            </a:r>
            <a:endParaRPr lang="en-US" dirty="0"/>
          </a:p>
        </p:txBody>
      </p:sp>
      <p:sp>
        <p:nvSpPr>
          <p:cNvPr id="3" name="Content Placeholder 2"/>
          <p:cNvSpPr>
            <a:spLocks noGrp="1"/>
          </p:cNvSpPr>
          <p:nvPr>
            <p:ph idx="1"/>
          </p:nvPr>
        </p:nvSpPr>
        <p:spPr/>
        <p:txBody>
          <a:bodyPr/>
          <a:lstStyle/>
          <a:p>
            <a:r>
              <a:rPr lang="en-US" dirty="0"/>
              <a:t>Try to come up with something you can measure</a:t>
            </a:r>
          </a:p>
          <a:p>
            <a:r>
              <a:rPr lang="en-US" dirty="0"/>
              <a:t>Take lessons from other fields</a:t>
            </a:r>
          </a:p>
          <a:p>
            <a:pPr lvl="1"/>
            <a:r>
              <a:rPr lang="en-US" dirty="0"/>
              <a:t>Code Kata</a:t>
            </a:r>
          </a:p>
          <a:p>
            <a:pPr lvl="1"/>
            <a:r>
              <a:rPr lang="en-US" dirty="0"/>
              <a:t>Increase Difficulty</a:t>
            </a:r>
          </a:p>
          <a:p>
            <a:pPr lvl="1"/>
            <a:r>
              <a:rPr lang="en-US" dirty="0"/>
              <a:t>Time yourself</a:t>
            </a:r>
          </a:p>
          <a:p>
            <a:pPr lvl="1"/>
            <a:r>
              <a:rPr lang="en-US" dirty="0"/>
              <a:t>Record yourself, ask for feedback</a:t>
            </a:r>
          </a:p>
          <a:p>
            <a:pPr lvl="1"/>
            <a:r>
              <a:rPr lang="en-US" dirty="0"/>
              <a:t>Old school flash cards</a:t>
            </a:r>
          </a:p>
          <a:p>
            <a:pPr lvl="1"/>
            <a:r>
              <a:rPr lang="en-US" dirty="0"/>
              <a:t>Train “in the dark”</a:t>
            </a:r>
          </a:p>
          <a:p>
            <a:pPr lvl="1"/>
            <a:r>
              <a:rPr lang="en-US" dirty="0"/>
              <a:t>Debugging</a:t>
            </a:r>
          </a:p>
          <a:p>
            <a:pPr lvl="1"/>
            <a:r>
              <a:rPr lang="en-US" dirty="0"/>
              <a:t>Read code/architectures, describe it in </a:t>
            </a:r>
            <a:r>
              <a:rPr lang="en-US" dirty="0" err="1"/>
              <a:t>english</a:t>
            </a:r>
            <a:endParaRPr lang="en-US" dirty="0"/>
          </a:p>
          <a:p>
            <a:r>
              <a:rPr lang="en-US" dirty="0"/>
              <a:t>Ask your communities</a:t>
            </a:r>
          </a:p>
        </p:txBody>
      </p:sp>
    </p:spTree>
    <p:extLst>
      <p:ext uri="{BB962C8B-B14F-4D97-AF65-F5344CB8AC3E}">
        <p14:creationId xmlns:p14="http://schemas.microsoft.com/office/powerpoint/2010/main" val="8804185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 the exercise</a:t>
            </a:r>
          </a:p>
        </p:txBody>
      </p:sp>
      <p:sp>
        <p:nvSpPr>
          <p:cNvPr id="3" name="Content Placeholder 2"/>
          <p:cNvSpPr>
            <a:spLocks noGrp="1"/>
          </p:cNvSpPr>
          <p:nvPr>
            <p:ph idx="1"/>
          </p:nvPr>
        </p:nvSpPr>
        <p:spPr/>
        <p:txBody>
          <a:bodyPr/>
          <a:lstStyle/>
          <a:p>
            <a:r>
              <a:rPr lang="en-US" dirty="0"/>
              <a:t>Regular, repetitive, disciplined practice is best</a:t>
            </a:r>
          </a:p>
          <a:p>
            <a:r>
              <a:rPr lang="en-US" dirty="0"/>
              <a:t>Do what you can</a:t>
            </a:r>
          </a:p>
          <a:p>
            <a:r>
              <a:rPr lang="en-US" dirty="0"/>
              <a:t>Focus, focus, focus</a:t>
            </a:r>
          </a:p>
          <a:p>
            <a:r>
              <a:rPr lang="en-US" dirty="0"/>
              <a:t>Should see results immediately</a:t>
            </a:r>
          </a:p>
        </p:txBody>
      </p:sp>
    </p:spTree>
    <p:extLst>
      <p:ext uri="{BB962C8B-B14F-4D97-AF65-F5344CB8AC3E}">
        <p14:creationId xmlns:p14="http://schemas.microsoft.com/office/powerpoint/2010/main" val="1403017679"/>
      </p:ext>
    </p:extLst>
  </p:cSld>
  <p:clrMapOvr>
    <a:masterClrMapping/>
  </p:clrMapOvr>
  <mc:AlternateContent xmlns:mc="http://schemas.openxmlformats.org/markup-compatibility/2006" xmlns:p14="http://schemas.microsoft.com/office/powerpoint/2010/main">
    <mc:Choice Requires="p14">
      <p:transition spd="slow" p14:dur="2000" advTm="51117"/>
    </mc:Choice>
    <mc:Fallback xmlns="">
      <p:transition spd="slow" advTm="51117"/>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EE8C7F1-722C-45ED-9B95-719005C28901}"/>
              </a:ext>
            </a:extLst>
          </p:cNvPr>
          <p:cNvSpPr>
            <a:spLocks noGrp="1"/>
          </p:cNvSpPr>
          <p:nvPr>
            <p:ph idx="1"/>
          </p:nvPr>
        </p:nvSpPr>
        <p:spPr>
          <a:xfrm>
            <a:off x="2908441" y="5815173"/>
            <a:ext cx="6934201" cy="357026"/>
          </a:xfrm>
        </p:spPr>
        <p:txBody>
          <a:bodyPr>
            <a:normAutofit/>
          </a:bodyPr>
          <a:lstStyle/>
          <a:p>
            <a:pPr marL="822960" lvl="3" indent="0">
              <a:buNone/>
            </a:pPr>
            <a:r>
              <a:rPr lang="en-US" dirty="0"/>
              <a:t>https://www.slideshare.net/rnja8c/competitive-outcomes/24</a:t>
            </a:r>
          </a:p>
        </p:txBody>
      </p:sp>
      <p:pic>
        <p:nvPicPr>
          <p:cNvPr id="6148" name="Picture 4" descr="Image result for deliberate practice vs practice">
            <a:extLst>
              <a:ext uri="{FF2B5EF4-FFF2-40B4-BE49-F238E27FC236}">
                <a16:creationId xmlns:a16="http://schemas.microsoft.com/office/drawing/2014/main" id="{8239958A-8398-4FB3-85C5-55CF5123E3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85738"/>
            <a:ext cx="7620000" cy="64865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76E973A-D8E1-480E-93A6-4C1E82523370}"/>
              </a:ext>
            </a:extLst>
          </p:cNvPr>
          <p:cNvSpPr txBox="1"/>
          <p:nvPr/>
        </p:nvSpPr>
        <p:spPr>
          <a:xfrm>
            <a:off x="2794571" y="6359703"/>
            <a:ext cx="6616170" cy="307777"/>
          </a:xfrm>
          <a:prstGeom prst="rect">
            <a:avLst/>
          </a:prstGeom>
          <a:noFill/>
        </p:spPr>
        <p:txBody>
          <a:bodyPr wrap="none" rtlCol="0">
            <a:spAutoFit/>
          </a:bodyPr>
          <a:lstStyle/>
          <a:p>
            <a:r>
              <a:rPr lang="en-US" sz="1400" dirty="0"/>
              <a:t>https://www.scotthyoung.com/blog/2017/03/29/flow-doesnt-lead-to-mastery/</a:t>
            </a:r>
          </a:p>
        </p:txBody>
      </p:sp>
    </p:spTree>
    <p:extLst>
      <p:ext uri="{BB962C8B-B14F-4D97-AF65-F5344CB8AC3E}">
        <p14:creationId xmlns:p14="http://schemas.microsoft.com/office/powerpoint/2010/main" val="3749066153"/>
      </p:ext>
    </p:extLst>
  </p:cSld>
  <p:clrMapOvr>
    <a:masterClrMapping/>
  </p:clrMapOvr>
  <mc:AlternateContent xmlns:mc="http://schemas.openxmlformats.org/markup-compatibility/2006" xmlns:p14="http://schemas.microsoft.com/office/powerpoint/2010/main">
    <mc:Choice Requires="p14">
      <p:transition spd="slow" p14:dur="2000" advTm="37293"/>
    </mc:Choice>
    <mc:Fallback xmlns="">
      <p:transition spd="slow" advTm="37293"/>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609344"/>
          </a:xfrm>
        </p:spPr>
        <p:txBody>
          <a:bodyPr/>
          <a:lstStyle/>
          <a:p>
            <a:r>
              <a:rPr lang="en-US" dirty="0"/>
              <a:t>Up and to the right</a:t>
            </a:r>
          </a:p>
        </p:txBody>
      </p:sp>
      <p:pic>
        <p:nvPicPr>
          <p:cNvPr id="1028" name="Picture 4" descr="Image result for line graph deliberate practice">
            <a:extLst>
              <a:ext uri="{FF2B5EF4-FFF2-40B4-BE49-F238E27FC236}">
                <a16:creationId xmlns:a16="http://schemas.microsoft.com/office/drawing/2014/main" id="{75FEC49D-7458-4E93-A860-2FFADCD1F0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747" y="2093976"/>
            <a:ext cx="4743706" cy="39412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B4D1BF8-8344-4EB0-9362-D2E28B25CD55}"/>
              </a:ext>
            </a:extLst>
          </p:cNvPr>
          <p:cNvSpPr/>
          <p:nvPr/>
        </p:nvSpPr>
        <p:spPr>
          <a:xfrm>
            <a:off x="3225114" y="6065591"/>
            <a:ext cx="6079524" cy="307777"/>
          </a:xfrm>
          <a:prstGeom prst="rect">
            <a:avLst/>
          </a:prstGeom>
        </p:spPr>
        <p:txBody>
          <a:bodyPr wrap="square">
            <a:spAutoFit/>
          </a:bodyPr>
          <a:lstStyle/>
          <a:p>
            <a:r>
              <a:rPr lang="en-US" sz="1400" dirty="0"/>
              <a:t>https://www.experttabletennis.com/deliberate-practice-table-tennis/</a:t>
            </a:r>
          </a:p>
        </p:txBody>
      </p:sp>
    </p:spTree>
    <p:extLst>
      <p:ext uri="{BB962C8B-B14F-4D97-AF65-F5344CB8AC3E}">
        <p14:creationId xmlns:p14="http://schemas.microsoft.com/office/powerpoint/2010/main" val="2015544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Skills are important</a:t>
            </a:r>
          </a:p>
        </p:txBody>
      </p:sp>
      <p:sp>
        <p:nvSpPr>
          <p:cNvPr id="3" name="Subtitle 2"/>
          <p:cNvSpPr>
            <a:spLocks noGrp="1"/>
          </p:cNvSpPr>
          <p:nvPr>
            <p:ph type="subTitle" idx="1"/>
          </p:nvPr>
        </p:nvSpPr>
        <p:spPr/>
        <p:txBody>
          <a:bodyPr/>
          <a:lstStyle/>
          <a:p>
            <a:r>
              <a:rPr lang="en-US" dirty="0"/>
              <a:t>…and neglected</a:t>
            </a:r>
          </a:p>
        </p:txBody>
      </p:sp>
    </p:spTree>
    <p:extLst>
      <p:ext uri="{BB962C8B-B14F-4D97-AF65-F5344CB8AC3E}">
        <p14:creationId xmlns:p14="http://schemas.microsoft.com/office/powerpoint/2010/main" val="340421229"/>
      </p:ext>
    </p:extLst>
  </p:cSld>
  <p:clrMapOvr>
    <a:masterClrMapping/>
  </p:clrMapOvr>
  <mc:AlternateContent xmlns:mc="http://schemas.openxmlformats.org/markup-compatibility/2006" xmlns:p14="http://schemas.microsoft.com/office/powerpoint/2010/main">
    <mc:Choice Requires="p14">
      <p:transition spd="slow" p14:dur="2000" advTm="100245"/>
    </mc:Choice>
    <mc:Fallback xmlns="">
      <p:transition spd="slow" advTm="100245"/>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we solve problems that are difficult To measure?</a:t>
            </a:r>
          </a:p>
        </p:txBody>
      </p:sp>
      <p:sp>
        <p:nvSpPr>
          <p:cNvPr id="3" name="Content Placeholder 2"/>
          <p:cNvSpPr>
            <a:spLocks noGrp="1"/>
          </p:cNvSpPr>
          <p:nvPr>
            <p:ph idx="1"/>
          </p:nvPr>
        </p:nvSpPr>
        <p:spPr/>
        <p:txBody>
          <a:bodyPr/>
          <a:lstStyle/>
          <a:p>
            <a:r>
              <a:rPr lang="en-US" dirty="0"/>
              <a:t>Coaches </a:t>
            </a:r>
          </a:p>
          <a:p>
            <a:r>
              <a:rPr lang="en-US" dirty="0"/>
              <a:t>Teachers</a:t>
            </a:r>
          </a:p>
          <a:p>
            <a:r>
              <a:rPr lang="en-US" dirty="0"/>
              <a:t>Mentors</a:t>
            </a:r>
          </a:p>
          <a:p>
            <a:r>
              <a:rPr lang="en-US" dirty="0"/>
              <a:t>Peers</a:t>
            </a:r>
          </a:p>
          <a:p>
            <a:endParaRPr lang="en-US" dirty="0"/>
          </a:p>
        </p:txBody>
      </p:sp>
    </p:spTree>
    <p:extLst>
      <p:ext uri="{BB962C8B-B14F-4D97-AF65-F5344CB8AC3E}">
        <p14:creationId xmlns:p14="http://schemas.microsoft.com/office/powerpoint/2010/main" val="6046034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00C62-E698-C441-92E2-89AD0AA5FEEC}"/>
              </a:ext>
            </a:extLst>
          </p:cNvPr>
          <p:cNvSpPr>
            <a:spLocks noGrp="1"/>
          </p:cNvSpPr>
          <p:nvPr>
            <p:ph type="title"/>
          </p:nvPr>
        </p:nvSpPr>
        <p:spPr/>
        <p:txBody>
          <a:bodyPr/>
          <a:lstStyle/>
          <a:p>
            <a:r>
              <a:rPr lang="en-US" dirty="0"/>
              <a:t>Where are all the code coaches?</a:t>
            </a:r>
          </a:p>
        </p:txBody>
      </p:sp>
      <p:sp>
        <p:nvSpPr>
          <p:cNvPr id="3" name="Content Placeholder 2">
            <a:extLst>
              <a:ext uri="{FF2B5EF4-FFF2-40B4-BE49-F238E27FC236}">
                <a16:creationId xmlns:a16="http://schemas.microsoft.com/office/drawing/2014/main" id="{A44A09C2-0E59-1142-8FB1-9CD4DF45B958}"/>
              </a:ext>
            </a:extLst>
          </p:cNvPr>
          <p:cNvSpPr>
            <a:spLocks noGrp="1"/>
          </p:cNvSpPr>
          <p:nvPr>
            <p:ph idx="1"/>
          </p:nvPr>
        </p:nvSpPr>
        <p:spPr/>
        <p:txBody>
          <a:bodyPr/>
          <a:lstStyle/>
          <a:p>
            <a:r>
              <a:rPr lang="en-US" dirty="0"/>
              <a:t>Senior Programmers are expensive</a:t>
            </a:r>
          </a:p>
          <a:p>
            <a:r>
              <a:rPr lang="en-US" dirty="0"/>
              <a:t>Companies are better suited towards mentoring</a:t>
            </a:r>
          </a:p>
          <a:p>
            <a:endParaRPr lang="en-US" dirty="0"/>
          </a:p>
        </p:txBody>
      </p:sp>
    </p:spTree>
    <p:extLst>
      <p:ext uri="{BB962C8B-B14F-4D97-AF65-F5344CB8AC3E}">
        <p14:creationId xmlns:p14="http://schemas.microsoft.com/office/powerpoint/2010/main" val="30765584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8A64F-96F3-3F49-BC9A-07C017BC4205}"/>
              </a:ext>
            </a:extLst>
          </p:cNvPr>
          <p:cNvSpPr>
            <a:spLocks noGrp="1"/>
          </p:cNvSpPr>
          <p:nvPr>
            <p:ph type="title"/>
          </p:nvPr>
        </p:nvSpPr>
        <p:spPr/>
        <p:txBody>
          <a:bodyPr/>
          <a:lstStyle/>
          <a:p>
            <a:r>
              <a:rPr lang="en-US" dirty="0"/>
              <a:t>How do writers do it?</a:t>
            </a:r>
          </a:p>
        </p:txBody>
      </p:sp>
      <p:sp>
        <p:nvSpPr>
          <p:cNvPr id="3" name="Content Placeholder 2">
            <a:extLst>
              <a:ext uri="{FF2B5EF4-FFF2-40B4-BE49-F238E27FC236}">
                <a16:creationId xmlns:a16="http://schemas.microsoft.com/office/drawing/2014/main" id="{189E28FF-970F-FB41-86D8-B926B94DB555}"/>
              </a:ext>
            </a:extLst>
          </p:cNvPr>
          <p:cNvSpPr>
            <a:spLocks noGrp="1"/>
          </p:cNvSpPr>
          <p:nvPr>
            <p:ph idx="1"/>
          </p:nvPr>
        </p:nvSpPr>
        <p:spPr/>
        <p:txBody>
          <a:bodyPr>
            <a:normAutofit fontScale="92500" lnSpcReduction="20000"/>
          </a:bodyPr>
          <a:lstStyle/>
          <a:p>
            <a:r>
              <a:rPr lang="en-US" dirty="0"/>
              <a:t>Examples of goals:</a:t>
            </a:r>
          </a:p>
          <a:p>
            <a:pPr lvl="1"/>
            <a:r>
              <a:rPr lang="en-US" dirty="0"/>
              <a:t>Story-Telling</a:t>
            </a:r>
          </a:p>
          <a:p>
            <a:pPr lvl="1"/>
            <a:r>
              <a:rPr lang="en-US" dirty="0"/>
              <a:t>Write shorter and more persuasive emails</a:t>
            </a:r>
          </a:p>
          <a:p>
            <a:pPr lvl="1"/>
            <a:r>
              <a:rPr lang="en-US" dirty="0"/>
              <a:t>Eliminate weak phrases</a:t>
            </a:r>
          </a:p>
          <a:p>
            <a:pPr lvl="1"/>
            <a:r>
              <a:rPr lang="en-US" dirty="0"/>
              <a:t>Structure content for a more logical flow</a:t>
            </a:r>
          </a:p>
          <a:p>
            <a:r>
              <a:rPr lang="en-US" dirty="0"/>
              <a:t>How to evaluate?</a:t>
            </a:r>
          </a:p>
          <a:p>
            <a:pPr lvl="1"/>
            <a:r>
              <a:rPr lang="en-US" dirty="0"/>
              <a:t>Coaching</a:t>
            </a:r>
          </a:p>
          <a:p>
            <a:pPr lvl="1"/>
            <a:r>
              <a:rPr lang="en-US" dirty="0"/>
              <a:t>Self Evaluation</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274320" lvl="1" indent="0">
              <a:buNone/>
            </a:pPr>
            <a:r>
              <a:rPr lang="en-US" dirty="0"/>
              <a:t>https://</a:t>
            </a:r>
            <a:r>
              <a:rPr lang="en-US" dirty="0" err="1"/>
              <a:t>www.enchantingmarketing.com</a:t>
            </a:r>
            <a:r>
              <a:rPr lang="en-US" dirty="0"/>
              <a:t>/how-to-practice-writing-skills/</a:t>
            </a:r>
          </a:p>
        </p:txBody>
      </p:sp>
    </p:spTree>
    <p:extLst>
      <p:ext uri="{BB962C8B-B14F-4D97-AF65-F5344CB8AC3E}">
        <p14:creationId xmlns:p14="http://schemas.microsoft.com/office/powerpoint/2010/main" val="34760727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62E11DD-B54B-4751-9C17-39DAF9EF46E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4AAF240-17B5-914E-B5E3-EA007D96ED5A}"/>
              </a:ext>
            </a:extLst>
          </p:cNvPr>
          <p:cNvPicPr>
            <a:picLocks noChangeAspect="1"/>
          </p:cNvPicPr>
          <p:nvPr/>
        </p:nvPicPr>
        <p:blipFill rotWithShape="1">
          <a:blip r:embed="rId5"/>
          <a:srcRect t="1707" r="-1" b="-1"/>
          <a:stretch/>
        </p:blipFill>
        <p:spPr>
          <a:xfrm>
            <a:off x="7405143" y="-54407"/>
            <a:ext cx="4786858" cy="7064807"/>
          </a:xfrm>
          <a:prstGeom prst="rect">
            <a:avLst/>
          </a:prstGeom>
        </p:spPr>
      </p:pic>
      <p:grpSp>
        <p:nvGrpSpPr>
          <p:cNvPr id="11" name="Group 10">
            <a:extLst>
              <a:ext uri="{FF2B5EF4-FFF2-40B4-BE49-F238E27FC236}">
                <a16:creationId xmlns:a16="http://schemas.microsoft.com/office/drawing/2014/main" id="{B55DE4E1-F219-45A4-96D9-9A86D0E4DBD2}"/>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3601C3FF-4A5D-437C-B3DB-A53B99D30804}"/>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61B1BDC9-B583-4F65-8FE9-E2CBE71D93E2}"/>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a:extLst>
              <a:ext uri="{FF2B5EF4-FFF2-40B4-BE49-F238E27FC236}">
                <a16:creationId xmlns:a16="http://schemas.microsoft.com/office/drawing/2014/main" id="{043496F4-E965-BE44-85FE-01AF28D6BB06}"/>
              </a:ext>
            </a:extLst>
          </p:cNvPr>
          <p:cNvSpPr>
            <a:spLocks noGrp="1"/>
          </p:cNvSpPr>
          <p:nvPr>
            <p:ph type="title"/>
          </p:nvPr>
        </p:nvSpPr>
        <p:spPr>
          <a:xfrm>
            <a:off x="382280" y="484632"/>
            <a:ext cx="6743844" cy="1609344"/>
          </a:xfrm>
        </p:spPr>
        <p:txBody>
          <a:bodyPr>
            <a:normAutofit/>
          </a:bodyPr>
          <a:lstStyle/>
          <a:p>
            <a:r>
              <a:rPr lang="en-US" sz="4800" dirty="0"/>
              <a:t>How to mentor</a:t>
            </a:r>
          </a:p>
        </p:txBody>
      </p:sp>
      <p:sp>
        <p:nvSpPr>
          <p:cNvPr id="3" name="Content Placeholder 2">
            <a:extLst>
              <a:ext uri="{FF2B5EF4-FFF2-40B4-BE49-F238E27FC236}">
                <a16:creationId xmlns:a16="http://schemas.microsoft.com/office/drawing/2014/main" id="{94C5FDB9-A46B-924D-A5BB-9B5F12C6F4CC}"/>
              </a:ext>
            </a:extLst>
          </p:cNvPr>
          <p:cNvSpPr>
            <a:spLocks noGrp="1"/>
          </p:cNvSpPr>
          <p:nvPr>
            <p:ph idx="1"/>
          </p:nvPr>
        </p:nvSpPr>
        <p:spPr>
          <a:xfrm>
            <a:off x="382279" y="2121408"/>
            <a:ext cx="6743845" cy="4050792"/>
          </a:xfrm>
        </p:spPr>
        <p:txBody>
          <a:bodyPr>
            <a:normAutofit/>
          </a:bodyPr>
          <a:lstStyle/>
          <a:p>
            <a:r>
              <a:rPr lang="en-US" sz="1800"/>
              <a:t>Better practice</a:t>
            </a:r>
          </a:p>
          <a:p>
            <a:r>
              <a:rPr lang="en-US" sz="1800"/>
              <a:t>Modeling</a:t>
            </a:r>
          </a:p>
          <a:p>
            <a:r>
              <a:rPr lang="en-US" sz="1800"/>
              <a:t>Fast and Quality Feedback</a:t>
            </a:r>
          </a:p>
          <a:p>
            <a:r>
              <a:rPr lang="en-US" sz="1800"/>
              <a:t>Build a Culture of Practice</a:t>
            </a:r>
          </a:p>
          <a:p>
            <a:r>
              <a:rPr lang="en-US" sz="1800"/>
              <a:t>Utilize the skills</a:t>
            </a:r>
          </a:p>
        </p:txBody>
      </p:sp>
    </p:spTree>
    <p:extLst>
      <p:ext uri="{BB962C8B-B14F-4D97-AF65-F5344CB8AC3E}">
        <p14:creationId xmlns:p14="http://schemas.microsoft.com/office/powerpoint/2010/main" val="11431832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E4BD7-EC62-F540-92E9-01EE945B2C39}"/>
              </a:ext>
            </a:extLst>
          </p:cNvPr>
          <p:cNvSpPr>
            <a:spLocks noGrp="1"/>
          </p:cNvSpPr>
          <p:nvPr>
            <p:ph type="title"/>
          </p:nvPr>
        </p:nvSpPr>
        <p:spPr/>
        <p:txBody>
          <a:bodyPr/>
          <a:lstStyle/>
          <a:p>
            <a:r>
              <a:rPr lang="en-US" dirty="0"/>
              <a:t>Mentoring: Preparation</a:t>
            </a:r>
          </a:p>
        </p:txBody>
      </p:sp>
      <p:sp>
        <p:nvSpPr>
          <p:cNvPr id="3" name="Content Placeholder 2">
            <a:extLst>
              <a:ext uri="{FF2B5EF4-FFF2-40B4-BE49-F238E27FC236}">
                <a16:creationId xmlns:a16="http://schemas.microsoft.com/office/drawing/2014/main" id="{10809C21-33E4-B645-9023-746163BFE1F1}"/>
              </a:ext>
            </a:extLst>
          </p:cNvPr>
          <p:cNvSpPr>
            <a:spLocks noGrp="1"/>
          </p:cNvSpPr>
          <p:nvPr>
            <p:ph idx="1"/>
          </p:nvPr>
        </p:nvSpPr>
        <p:spPr/>
        <p:txBody>
          <a:bodyPr/>
          <a:lstStyle/>
          <a:p>
            <a:r>
              <a:rPr lang="en-US" dirty="0"/>
              <a:t>Identify your training goals</a:t>
            </a:r>
          </a:p>
          <a:p>
            <a:r>
              <a:rPr lang="en-US" dirty="0"/>
              <a:t>Make a plan</a:t>
            </a:r>
          </a:p>
          <a:p>
            <a:r>
              <a:rPr lang="en-US" dirty="0"/>
              <a:t>Encode success</a:t>
            </a:r>
          </a:p>
          <a:p>
            <a:r>
              <a:rPr lang="en-US" dirty="0"/>
              <a:t>Normalize error</a:t>
            </a:r>
          </a:p>
          <a:p>
            <a:r>
              <a:rPr lang="en-US" dirty="0"/>
              <a:t>Come up with a name</a:t>
            </a:r>
          </a:p>
          <a:p>
            <a:endParaRPr lang="en-US" dirty="0"/>
          </a:p>
        </p:txBody>
      </p:sp>
    </p:spTree>
    <p:extLst>
      <p:ext uri="{BB962C8B-B14F-4D97-AF65-F5344CB8AC3E}">
        <p14:creationId xmlns:p14="http://schemas.microsoft.com/office/powerpoint/2010/main" val="21993554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00C62-E698-C441-92E2-89AD0AA5FEEC}"/>
              </a:ext>
            </a:extLst>
          </p:cNvPr>
          <p:cNvSpPr>
            <a:spLocks noGrp="1"/>
          </p:cNvSpPr>
          <p:nvPr>
            <p:ph type="title"/>
          </p:nvPr>
        </p:nvSpPr>
        <p:spPr/>
        <p:txBody>
          <a:bodyPr/>
          <a:lstStyle/>
          <a:p>
            <a:r>
              <a:rPr lang="en-US" dirty="0"/>
              <a:t>Mentoring: During practice</a:t>
            </a:r>
          </a:p>
        </p:txBody>
      </p:sp>
      <p:sp>
        <p:nvSpPr>
          <p:cNvPr id="3" name="Content Placeholder 2">
            <a:extLst>
              <a:ext uri="{FF2B5EF4-FFF2-40B4-BE49-F238E27FC236}">
                <a16:creationId xmlns:a16="http://schemas.microsoft.com/office/drawing/2014/main" id="{A44A09C2-0E59-1142-8FB1-9CD4DF45B958}"/>
              </a:ext>
            </a:extLst>
          </p:cNvPr>
          <p:cNvSpPr>
            <a:spLocks noGrp="1"/>
          </p:cNvSpPr>
          <p:nvPr>
            <p:ph idx="1"/>
          </p:nvPr>
        </p:nvSpPr>
        <p:spPr/>
        <p:txBody>
          <a:bodyPr/>
          <a:lstStyle/>
          <a:p>
            <a:r>
              <a:rPr lang="en-US" dirty="0"/>
              <a:t>Call your shots</a:t>
            </a:r>
          </a:p>
          <a:p>
            <a:r>
              <a:rPr lang="en-US" dirty="0"/>
              <a:t>“Get a whistle”, correct immediately</a:t>
            </a:r>
          </a:p>
          <a:p>
            <a:r>
              <a:rPr lang="en-US" dirty="0"/>
              <a:t>Correct, don’t criticize</a:t>
            </a:r>
          </a:p>
          <a:p>
            <a:r>
              <a:rPr lang="en-US" dirty="0"/>
              <a:t>Don’t teach during the game, practice</a:t>
            </a:r>
          </a:p>
          <a:p>
            <a:r>
              <a:rPr lang="en-US" dirty="0"/>
              <a:t>Save the discussions till after the exercises</a:t>
            </a:r>
          </a:p>
        </p:txBody>
      </p:sp>
    </p:spTree>
    <p:extLst>
      <p:ext uri="{BB962C8B-B14F-4D97-AF65-F5344CB8AC3E}">
        <p14:creationId xmlns:p14="http://schemas.microsoft.com/office/powerpoint/2010/main" val="4065533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FE860-E34B-6448-BE77-17C9288B77A8}"/>
              </a:ext>
            </a:extLst>
          </p:cNvPr>
          <p:cNvSpPr>
            <a:spLocks noGrp="1"/>
          </p:cNvSpPr>
          <p:nvPr>
            <p:ph type="title"/>
          </p:nvPr>
        </p:nvSpPr>
        <p:spPr/>
        <p:txBody>
          <a:bodyPr/>
          <a:lstStyle/>
          <a:p>
            <a:r>
              <a:rPr lang="en-US" dirty="0"/>
              <a:t>Mentoring: Post Practice</a:t>
            </a:r>
          </a:p>
        </p:txBody>
      </p:sp>
      <p:sp>
        <p:nvSpPr>
          <p:cNvPr id="3" name="Content Placeholder 2">
            <a:extLst>
              <a:ext uri="{FF2B5EF4-FFF2-40B4-BE49-F238E27FC236}">
                <a16:creationId xmlns:a16="http://schemas.microsoft.com/office/drawing/2014/main" id="{11C72DB6-8FE6-1D40-A491-EB2810E09B7E}"/>
              </a:ext>
            </a:extLst>
          </p:cNvPr>
          <p:cNvSpPr>
            <a:spLocks noGrp="1"/>
          </p:cNvSpPr>
          <p:nvPr>
            <p:ph idx="1"/>
          </p:nvPr>
        </p:nvSpPr>
        <p:spPr/>
        <p:txBody>
          <a:bodyPr/>
          <a:lstStyle/>
          <a:p>
            <a:r>
              <a:rPr lang="en-US" dirty="0"/>
              <a:t>Measure success</a:t>
            </a:r>
          </a:p>
          <a:p>
            <a:r>
              <a:rPr lang="en-US" b="1" dirty="0"/>
              <a:t>Now</a:t>
            </a:r>
            <a:r>
              <a:rPr lang="en-US" dirty="0"/>
              <a:t> discuss the exercise</a:t>
            </a:r>
          </a:p>
          <a:p>
            <a:r>
              <a:rPr lang="en-US" dirty="0"/>
              <a:t>Utilize the skills</a:t>
            </a:r>
          </a:p>
        </p:txBody>
      </p:sp>
    </p:spTree>
    <p:extLst>
      <p:ext uri="{BB962C8B-B14F-4D97-AF65-F5344CB8AC3E}">
        <p14:creationId xmlns:p14="http://schemas.microsoft.com/office/powerpoint/2010/main" val="2626246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be a better interviewee?</a:t>
            </a:r>
          </a:p>
        </p:txBody>
      </p:sp>
      <p:sp>
        <p:nvSpPr>
          <p:cNvPr id="3" name="Content Placeholder 2"/>
          <p:cNvSpPr>
            <a:spLocks noGrp="1"/>
          </p:cNvSpPr>
          <p:nvPr>
            <p:ph idx="1"/>
          </p:nvPr>
        </p:nvSpPr>
        <p:spPr/>
        <p:txBody>
          <a:bodyPr>
            <a:normAutofit fontScale="92500" lnSpcReduction="20000"/>
          </a:bodyPr>
          <a:lstStyle/>
          <a:p>
            <a:r>
              <a:rPr lang="en-US" dirty="0"/>
              <a:t>White-boarding</a:t>
            </a:r>
          </a:p>
          <a:p>
            <a:r>
              <a:rPr lang="en-US" dirty="0"/>
              <a:t>Coding under pressure</a:t>
            </a:r>
          </a:p>
          <a:p>
            <a:r>
              <a:rPr lang="en-US" dirty="0"/>
              <a:t>Solving puzzle problems</a:t>
            </a:r>
          </a:p>
          <a:p>
            <a:r>
              <a:rPr lang="en-US" dirty="0"/>
              <a:t>Language/Framework</a:t>
            </a:r>
          </a:p>
          <a:p>
            <a:r>
              <a:rPr lang="en-US" dirty="0"/>
              <a:t>“What’s your greatest weakness?”</a:t>
            </a:r>
          </a:p>
          <a:p>
            <a:r>
              <a:rPr lang="en-US" dirty="0"/>
              <a:t>Take Home Projects</a:t>
            </a:r>
          </a:p>
          <a:p>
            <a:r>
              <a:rPr lang="en-US" dirty="0"/>
              <a:t>Dressing appropriately</a:t>
            </a:r>
          </a:p>
          <a:p>
            <a:r>
              <a:rPr lang="en-US" dirty="0"/>
              <a:t>Active listening</a:t>
            </a:r>
          </a:p>
          <a:p>
            <a:r>
              <a:rPr lang="en-US" dirty="0"/>
              <a:t>Computer Science-y things</a:t>
            </a:r>
          </a:p>
          <a:p>
            <a:pPr marL="0" indent="0">
              <a:buNone/>
            </a:pPr>
            <a:endParaRPr lang="en-US" dirty="0"/>
          </a:p>
          <a:p>
            <a:pPr marL="0" indent="0">
              <a:buNone/>
            </a:pPr>
            <a:r>
              <a:rPr lang="en-US" dirty="0"/>
              <a:t>(Check out </a:t>
            </a:r>
            <a:r>
              <a:rPr lang="en-US" dirty="0">
                <a:hlinkClick r:id="rId3"/>
              </a:rPr>
              <a:t>https://interviewing.io/</a:t>
            </a:r>
            <a:r>
              <a:rPr lang="en-US" dirty="0"/>
              <a:t>)</a:t>
            </a:r>
          </a:p>
          <a:p>
            <a:pPr marL="0" indent="0">
              <a:buNone/>
            </a:pPr>
            <a:endParaRPr lang="en-US" dirty="0"/>
          </a:p>
        </p:txBody>
      </p:sp>
    </p:spTree>
    <p:extLst>
      <p:ext uri="{BB962C8B-B14F-4D97-AF65-F5344CB8AC3E}">
        <p14:creationId xmlns:p14="http://schemas.microsoft.com/office/powerpoint/2010/main" val="2255602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Skills are important and neglected</a:t>
            </a:r>
          </a:p>
          <a:p>
            <a:r>
              <a:rPr lang="en-US" dirty="0"/>
              <a:t>Deliberate Practice is the most effective way to advance skills</a:t>
            </a:r>
          </a:p>
          <a:p>
            <a:r>
              <a:rPr lang="en-US" dirty="0"/>
              <a:t>We can do this!</a:t>
            </a:r>
          </a:p>
          <a:p>
            <a:endParaRPr lang="en-US" dirty="0"/>
          </a:p>
          <a:p>
            <a:endParaRPr lang="en-US" dirty="0"/>
          </a:p>
        </p:txBody>
      </p:sp>
      <p:pic>
        <p:nvPicPr>
          <p:cNvPr id="4" name="Content Placeholder 4">
            <a:extLst>
              <a:ext uri="{FF2B5EF4-FFF2-40B4-BE49-F238E27FC236}">
                <a16:creationId xmlns:a16="http://schemas.microsoft.com/office/drawing/2014/main" id="{DC507BDA-2A41-4EA3-8944-A958FB4B72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1073" y="4961332"/>
            <a:ext cx="2822702" cy="1764189"/>
          </a:xfrm>
          <a:prstGeom prst="rect">
            <a:avLst/>
          </a:prstGeom>
        </p:spPr>
      </p:pic>
      <p:sp>
        <p:nvSpPr>
          <p:cNvPr id="8" name="AutoShape 6" descr="Image result for slack logo">
            <a:extLst>
              <a:ext uri="{FF2B5EF4-FFF2-40B4-BE49-F238E27FC236}">
                <a16:creationId xmlns:a16="http://schemas.microsoft.com/office/drawing/2014/main" id="{A81D4AB8-DCD1-41DD-80CE-1CB8AD4AF0A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04653360"/>
      </p:ext>
    </p:extLst>
  </p:cSld>
  <p:clrMapOvr>
    <a:masterClrMapping/>
  </p:clrMapOvr>
  <mc:AlternateContent xmlns:mc="http://schemas.openxmlformats.org/markup-compatibility/2006" xmlns:p14="http://schemas.microsoft.com/office/powerpoint/2010/main">
    <mc:Choice Requires="p14">
      <p:transition spd="slow" p14:dur="2000" advTm="47124"/>
    </mc:Choice>
    <mc:Fallback xmlns="">
      <p:transition spd="slow" advTm="47124"/>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4"/>
          <a:stretch>
            <a:fillRect/>
          </a:stretch>
        </p:blipFill>
        <p:spPr>
          <a:xfrm>
            <a:off x="1876425" y="1144255"/>
            <a:ext cx="2821373" cy="282137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2" name="Title 1"/>
          <p:cNvSpPr>
            <a:spLocks noGrp="1"/>
          </p:cNvSpPr>
          <p:nvPr>
            <p:ph type="title"/>
          </p:nvPr>
        </p:nvSpPr>
        <p:spPr>
          <a:xfrm>
            <a:off x="1876424" y="4141693"/>
            <a:ext cx="8791575" cy="1301673"/>
          </a:xfrm>
        </p:spPr>
        <p:txBody>
          <a:bodyPr vert="horz" lIns="91440" tIns="45720" rIns="91440" bIns="45720" rtlCol="0" anchor="b">
            <a:normAutofit/>
          </a:bodyPr>
          <a:lstStyle/>
          <a:p>
            <a:pPr algn="ctr"/>
            <a:r>
              <a:rPr lang="en-US" sz="4800" dirty="0"/>
              <a:t>Audiobooks!</a:t>
            </a:r>
          </a:p>
        </p:txBody>
      </p:sp>
      <p:pic>
        <p:nvPicPr>
          <p:cNvPr id="2050" name="Picture 2" descr="Outliers cover art">
            <a:extLst>
              <a:ext uri="{FF2B5EF4-FFF2-40B4-BE49-F238E27FC236}">
                <a16:creationId xmlns:a16="http://schemas.microsoft.com/office/drawing/2014/main" id="{36E9F69F-8F57-47A0-88EE-29E2F4D3F4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1242" y="1144255"/>
            <a:ext cx="2826757" cy="282675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2052" name="Picture 4" descr="Practice Perfect cover art">
            <a:extLst>
              <a:ext uri="{FF2B5EF4-FFF2-40B4-BE49-F238E27FC236}">
                <a16:creationId xmlns:a16="http://schemas.microsoft.com/office/drawing/2014/main" id="{965040B5-EE24-41C4-8DEE-1D59EFD64A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8833" y="1144255"/>
            <a:ext cx="2821373" cy="282137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3690711"/>
      </p:ext>
    </p:extLst>
  </p:cSld>
  <p:clrMapOvr>
    <a:masterClrMapping/>
  </p:clrMapOvr>
  <mc:AlternateContent xmlns:mc="http://schemas.openxmlformats.org/markup-compatibility/2006" xmlns:p14="http://schemas.microsoft.com/office/powerpoint/2010/main">
    <mc:Choice Requires="p14">
      <p:transition spd="slow" p14:dur="2000" advTm="15633"/>
    </mc:Choice>
    <mc:Fallback xmlns="">
      <p:transition spd="slow" advTm="1563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014BD-9143-4E07-BBF8-61BD9E51791C}"/>
              </a:ext>
            </a:extLst>
          </p:cNvPr>
          <p:cNvSpPr>
            <a:spLocks noGrp="1"/>
          </p:cNvSpPr>
          <p:nvPr>
            <p:ph type="title"/>
          </p:nvPr>
        </p:nvSpPr>
        <p:spPr/>
        <p:txBody>
          <a:bodyPr/>
          <a:lstStyle/>
          <a:p>
            <a:r>
              <a:rPr lang="en-US" dirty="0"/>
              <a:t>Knowledge vs skill</a:t>
            </a:r>
          </a:p>
        </p:txBody>
      </p:sp>
      <p:graphicFrame>
        <p:nvGraphicFramePr>
          <p:cNvPr id="4" name="Content Placeholder 3">
            <a:extLst>
              <a:ext uri="{FF2B5EF4-FFF2-40B4-BE49-F238E27FC236}">
                <a16:creationId xmlns:a16="http://schemas.microsoft.com/office/drawing/2014/main" id="{0705AC0A-BF95-4B00-9FBA-2B962F2897AB}"/>
              </a:ext>
            </a:extLst>
          </p:cNvPr>
          <p:cNvGraphicFramePr>
            <a:graphicFrameLocks noGrp="1"/>
          </p:cNvGraphicFramePr>
          <p:nvPr>
            <p:ph idx="1"/>
            <p:extLst>
              <p:ext uri="{D42A27DB-BD31-4B8C-83A1-F6EECF244321}">
                <p14:modId xmlns:p14="http://schemas.microsoft.com/office/powerpoint/2010/main" val="3131251543"/>
              </p:ext>
            </p:extLst>
          </p:nvPr>
        </p:nvGraphicFramePr>
        <p:xfrm>
          <a:off x="1069975" y="2120900"/>
          <a:ext cx="10058400" cy="1483360"/>
        </p:xfrm>
        <a:graphic>
          <a:graphicData uri="http://schemas.openxmlformats.org/drawingml/2006/table">
            <a:tbl>
              <a:tblPr firstRow="1" bandRow="1">
                <a:tableStyleId>{5C22544A-7EE6-4342-B048-85BDC9FD1C3A}</a:tableStyleId>
              </a:tblPr>
              <a:tblGrid>
                <a:gridCol w="5029200">
                  <a:extLst>
                    <a:ext uri="{9D8B030D-6E8A-4147-A177-3AD203B41FA5}">
                      <a16:colId xmlns:a16="http://schemas.microsoft.com/office/drawing/2014/main" val="2836806068"/>
                    </a:ext>
                  </a:extLst>
                </a:gridCol>
                <a:gridCol w="5029200">
                  <a:extLst>
                    <a:ext uri="{9D8B030D-6E8A-4147-A177-3AD203B41FA5}">
                      <a16:colId xmlns:a16="http://schemas.microsoft.com/office/drawing/2014/main" val="1374251807"/>
                    </a:ext>
                  </a:extLst>
                </a:gridCol>
              </a:tblGrid>
              <a:tr h="370840">
                <a:tc>
                  <a:txBody>
                    <a:bodyPr/>
                    <a:lstStyle/>
                    <a:p>
                      <a:r>
                        <a:rPr lang="en-US" dirty="0"/>
                        <a:t>Things you know</a:t>
                      </a:r>
                    </a:p>
                  </a:txBody>
                  <a:tcPr/>
                </a:tc>
                <a:tc>
                  <a:txBody>
                    <a:bodyPr/>
                    <a:lstStyle/>
                    <a:p>
                      <a:r>
                        <a:rPr lang="en-US" dirty="0"/>
                        <a:t>Things you can do</a:t>
                      </a:r>
                    </a:p>
                  </a:txBody>
                  <a:tcPr/>
                </a:tc>
                <a:extLst>
                  <a:ext uri="{0D108BD9-81ED-4DB2-BD59-A6C34878D82A}">
                    <a16:rowId xmlns:a16="http://schemas.microsoft.com/office/drawing/2014/main" val="27634318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Algorithms, Design Patterns, Data Structures</a:t>
                      </a:r>
                    </a:p>
                  </a:txBody>
                  <a:tcPr/>
                </a:tc>
                <a:tc>
                  <a:txBody>
                    <a:bodyPr/>
                    <a:lstStyle/>
                    <a:p>
                      <a:r>
                        <a:rPr lang="en-US" dirty="0"/>
                        <a:t>Devise, analyze, implement</a:t>
                      </a:r>
                    </a:p>
                  </a:txBody>
                  <a:tcPr/>
                </a:tc>
                <a:extLst>
                  <a:ext uri="{0D108BD9-81ED-4DB2-BD59-A6C34878D82A}">
                    <a16:rowId xmlns:a16="http://schemas.microsoft.com/office/drawing/2014/main" val="316356460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Security Exploit work</a:t>
                      </a:r>
                    </a:p>
                  </a:txBody>
                  <a:tcPr/>
                </a:tc>
                <a:tc>
                  <a:txBody>
                    <a:bodyPr/>
                    <a:lstStyle/>
                    <a:p>
                      <a:r>
                        <a:rPr lang="en-US" dirty="0"/>
                        <a:t>Find exploits in the wild</a:t>
                      </a:r>
                    </a:p>
                  </a:txBody>
                  <a:tcPr/>
                </a:tc>
                <a:extLst>
                  <a:ext uri="{0D108BD9-81ED-4DB2-BD59-A6C34878D82A}">
                    <a16:rowId xmlns:a16="http://schemas.microsoft.com/office/drawing/2014/main" val="287813369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{Language, Framework, Domain}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Make cool stuff</a:t>
                      </a:r>
                    </a:p>
                  </a:txBody>
                  <a:tcPr/>
                </a:tc>
                <a:extLst>
                  <a:ext uri="{0D108BD9-81ED-4DB2-BD59-A6C34878D82A}">
                    <a16:rowId xmlns:a16="http://schemas.microsoft.com/office/drawing/2014/main" val="2782375232"/>
                  </a:ext>
                </a:extLst>
              </a:tr>
            </a:tbl>
          </a:graphicData>
        </a:graphic>
      </p:graphicFrame>
    </p:spTree>
    <p:extLst>
      <p:ext uri="{BB962C8B-B14F-4D97-AF65-F5344CB8AC3E}">
        <p14:creationId xmlns:p14="http://schemas.microsoft.com/office/powerpoint/2010/main" val="316464168"/>
      </p:ext>
    </p:extLst>
  </p:cSld>
  <p:clrMapOvr>
    <a:masterClrMapping/>
  </p:clrMapOvr>
  <mc:AlternateContent xmlns:mc="http://schemas.openxmlformats.org/markup-compatibility/2006" xmlns:p14="http://schemas.microsoft.com/office/powerpoint/2010/main">
    <mc:Choice Requires="p14">
      <p:transition spd="slow" p14:dur="2000" advTm="58218"/>
    </mc:Choice>
    <mc:Fallback xmlns="">
      <p:transition spd="slow" advTm="58218"/>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394D8-B703-4D13-8212-39800888A6D3}"/>
              </a:ext>
            </a:extLst>
          </p:cNvPr>
          <p:cNvSpPr>
            <a:spLocks noGrp="1"/>
          </p:cNvSpPr>
          <p:nvPr>
            <p:ph type="title"/>
          </p:nvPr>
        </p:nvSpPr>
        <p:spPr/>
        <p:txBody>
          <a:bodyPr/>
          <a:lstStyle/>
          <a:p>
            <a:r>
              <a:rPr lang="en-US" dirty="0"/>
              <a:t>X for y Sites</a:t>
            </a:r>
          </a:p>
        </p:txBody>
      </p:sp>
      <p:sp>
        <p:nvSpPr>
          <p:cNvPr id="3" name="Content Placeholder 2">
            <a:extLst>
              <a:ext uri="{FF2B5EF4-FFF2-40B4-BE49-F238E27FC236}">
                <a16:creationId xmlns:a16="http://schemas.microsoft.com/office/drawing/2014/main" id="{2DE1B85A-6E7F-4CE7-B58E-B61A25409394}"/>
              </a:ext>
            </a:extLst>
          </p:cNvPr>
          <p:cNvSpPr>
            <a:spLocks noGrp="1"/>
          </p:cNvSpPr>
          <p:nvPr>
            <p:ph idx="1"/>
          </p:nvPr>
        </p:nvSpPr>
        <p:spPr/>
        <p:txBody>
          <a:bodyPr/>
          <a:lstStyle/>
          <a:p>
            <a:r>
              <a:rPr lang="en-US" dirty="0">
                <a:hlinkClick r:id="rId3"/>
              </a:rPr>
              <a:t>Code Wars</a:t>
            </a:r>
            <a:endParaRPr lang="en-US" dirty="0"/>
          </a:p>
          <a:p>
            <a:r>
              <a:rPr lang="en-US" dirty="0">
                <a:hlinkClick r:id="rId4"/>
              </a:rPr>
              <a:t>Project Euler</a:t>
            </a:r>
            <a:endParaRPr lang="en-US" dirty="0"/>
          </a:p>
          <a:p>
            <a:r>
              <a:rPr lang="en-US" dirty="0">
                <a:hlinkClick r:id="rId5"/>
              </a:rPr>
              <a:t>Hacker Rank</a:t>
            </a:r>
            <a:endParaRPr lang="en-US" dirty="0"/>
          </a:p>
          <a:p>
            <a:r>
              <a:rPr lang="en-US" dirty="0">
                <a:hlinkClick r:id="rId6"/>
              </a:rPr>
              <a:t>Regex Crossword</a:t>
            </a:r>
            <a:endParaRPr lang="en-US" dirty="0"/>
          </a:p>
          <a:p>
            <a:r>
              <a:rPr lang="en-US" dirty="0">
                <a:hlinkClick r:id="rId7"/>
              </a:rPr>
              <a:t>The GIT Game</a:t>
            </a:r>
            <a:endParaRPr lang="en-US" dirty="0"/>
          </a:p>
          <a:p>
            <a:r>
              <a:rPr lang="en-US" dirty="0">
                <a:hlinkClick r:id="rId8"/>
              </a:rPr>
              <a:t>UVA Online Judge</a:t>
            </a:r>
            <a:endParaRPr lang="en-US" dirty="0"/>
          </a:p>
          <a:p>
            <a:r>
              <a:rPr lang="en-US" dirty="0"/>
              <a:t>{Your next side project here?}</a:t>
            </a:r>
          </a:p>
        </p:txBody>
      </p:sp>
      <p:pic>
        <p:nvPicPr>
          <p:cNvPr id="4" name="Picture 3">
            <a:extLst>
              <a:ext uri="{FF2B5EF4-FFF2-40B4-BE49-F238E27FC236}">
                <a16:creationId xmlns:a16="http://schemas.microsoft.com/office/drawing/2014/main" id="{B5CD2BD2-562C-4A4F-A747-EE9CA503C508}"/>
              </a:ext>
            </a:extLst>
          </p:cNvPr>
          <p:cNvPicPr>
            <a:picLocks noChangeAspect="1"/>
          </p:cNvPicPr>
          <p:nvPr/>
        </p:nvPicPr>
        <p:blipFill>
          <a:blip r:embed="rId9"/>
          <a:stretch>
            <a:fillRect/>
          </a:stretch>
        </p:blipFill>
        <p:spPr>
          <a:xfrm>
            <a:off x="6989904" y="1425540"/>
            <a:ext cx="3267075" cy="4343400"/>
          </a:xfrm>
          <a:prstGeom prst="rect">
            <a:avLst/>
          </a:prstGeom>
        </p:spPr>
      </p:pic>
    </p:spTree>
    <p:extLst>
      <p:ext uri="{BB962C8B-B14F-4D97-AF65-F5344CB8AC3E}">
        <p14:creationId xmlns:p14="http://schemas.microsoft.com/office/powerpoint/2010/main" val="4265227922"/>
      </p:ext>
    </p:extLst>
  </p:cSld>
  <p:clrMapOvr>
    <a:masterClrMapping/>
  </p:clrMapOvr>
  <mc:AlternateContent xmlns:mc="http://schemas.openxmlformats.org/markup-compatibility/2006" xmlns:p14="http://schemas.microsoft.com/office/powerpoint/2010/main">
    <mc:Choice Requires="p14">
      <p:transition spd="slow" p14:dur="2000" advTm="14551"/>
    </mc:Choice>
    <mc:Fallback xmlns="">
      <p:transition spd="slow" advTm="14551"/>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codingblocks.net</a:t>
            </a:r>
            <a:r>
              <a:rPr lang="en-US" dirty="0"/>
              <a:t>/practice</a:t>
            </a:r>
          </a:p>
        </p:txBody>
      </p:sp>
      <p:sp>
        <p:nvSpPr>
          <p:cNvPr id="3" name="Content Placeholder 2"/>
          <p:cNvSpPr>
            <a:spLocks noGrp="1"/>
          </p:cNvSpPr>
          <p:nvPr>
            <p:ph idx="1"/>
          </p:nvPr>
        </p:nvSpPr>
        <p:spPr/>
        <p:txBody>
          <a:bodyPr>
            <a:normAutofit/>
          </a:bodyPr>
          <a:lstStyle/>
          <a:p>
            <a:r>
              <a:rPr lang="en-US" dirty="0"/>
              <a:t>Link to PPTX</a:t>
            </a:r>
          </a:p>
          <a:p>
            <a:r>
              <a:rPr lang="en-US" dirty="0"/>
              <a:t>Articles and Essays</a:t>
            </a:r>
          </a:p>
          <a:p>
            <a:r>
              <a:rPr lang="en-US" dirty="0"/>
              <a:t>Links </a:t>
            </a:r>
            <a:r>
              <a:rPr lang="en-US"/>
              <a:t>to sources</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866029943"/>
      </p:ext>
    </p:extLst>
  </p:cSld>
  <p:clrMapOvr>
    <a:masterClrMapping/>
  </p:clrMapOvr>
  <mc:AlternateContent xmlns:mc="http://schemas.openxmlformats.org/markup-compatibility/2006" xmlns:p14="http://schemas.microsoft.com/office/powerpoint/2010/main">
    <mc:Choice Requires="p14">
      <p:transition spd="slow" p14:dur="2000" advTm="3207"/>
    </mc:Choice>
    <mc:Fallback xmlns="">
      <p:transition spd="slow" advTm="3207"/>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10875" y="1204015"/>
            <a:ext cx="6962140" cy="4351338"/>
          </a:xfrm>
        </p:spPr>
      </p:pic>
      <p:sp>
        <p:nvSpPr>
          <p:cNvPr id="6" name="TextBox 5"/>
          <p:cNvSpPr txBox="1"/>
          <p:nvPr/>
        </p:nvSpPr>
        <p:spPr>
          <a:xfrm>
            <a:off x="7129220" y="4479010"/>
            <a:ext cx="2263505" cy="923330"/>
          </a:xfrm>
          <a:prstGeom prst="rect">
            <a:avLst/>
          </a:prstGeom>
          <a:noFill/>
        </p:spPr>
        <p:txBody>
          <a:bodyPr wrap="none" rtlCol="0">
            <a:spAutoFit/>
          </a:bodyPr>
          <a:lstStyle/>
          <a:p>
            <a:r>
              <a:rPr lang="en-US" dirty="0"/>
              <a:t>Joe Zack</a:t>
            </a:r>
          </a:p>
          <a:p>
            <a:r>
              <a:rPr lang="en-US" dirty="0">
                <a:hlinkClick r:id="rId4"/>
              </a:rPr>
              <a:t>joe@codingblocks.net</a:t>
            </a:r>
            <a:endParaRPr lang="en-US" dirty="0"/>
          </a:p>
          <a:p>
            <a:r>
              <a:rPr lang="en-US" dirty="0"/>
              <a:t>@</a:t>
            </a:r>
            <a:r>
              <a:rPr lang="en-US" dirty="0" err="1"/>
              <a:t>codingblocks</a:t>
            </a:r>
            <a:endParaRPr lang="en-US" dirty="0"/>
          </a:p>
        </p:txBody>
      </p:sp>
      <p:sp>
        <p:nvSpPr>
          <p:cNvPr id="2" name="TextBox 1"/>
          <p:cNvSpPr txBox="1"/>
          <p:nvPr/>
        </p:nvSpPr>
        <p:spPr>
          <a:xfrm>
            <a:off x="3357562" y="4214813"/>
            <a:ext cx="3771657" cy="369332"/>
          </a:xfrm>
          <a:prstGeom prst="rect">
            <a:avLst/>
          </a:prstGeom>
          <a:noFill/>
        </p:spPr>
        <p:txBody>
          <a:bodyPr wrap="square" rtlCol="0">
            <a:spAutoFit/>
          </a:bodyPr>
          <a:lstStyle/>
          <a:p>
            <a:r>
              <a:rPr lang="en-US"/>
              <a:t>Mostly a Podcast</a:t>
            </a:r>
            <a:endParaRPr lang="en-US" dirty="0"/>
          </a:p>
        </p:txBody>
      </p:sp>
    </p:spTree>
    <p:extLst>
      <p:ext uri="{BB962C8B-B14F-4D97-AF65-F5344CB8AC3E}">
        <p14:creationId xmlns:p14="http://schemas.microsoft.com/office/powerpoint/2010/main" val="436159755"/>
      </p:ext>
    </p:extLst>
  </p:cSld>
  <p:clrMapOvr>
    <a:masterClrMapping/>
  </p:clrMapOvr>
  <mc:AlternateContent xmlns:mc="http://schemas.openxmlformats.org/markup-compatibility/2006" xmlns:p14="http://schemas.microsoft.com/office/powerpoint/2010/main">
    <mc:Choice Requires="p14">
      <p:transition spd="slow" p14:dur="2000" advTm="3574"/>
    </mc:Choice>
    <mc:Fallback xmlns="">
      <p:transition spd="slow" advTm="3574"/>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72F1F-067A-0941-9669-84719E27786B}"/>
              </a:ext>
            </a:extLst>
          </p:cNvPr>
          <p:cNvSpPr>
            <a:spLocks noGrp="1"/>
          </p:cNvSpPr>
          <p:nvPr>
            <p:ph type="title"/>
          </p:nvPr>
        </p:nvSpPr>
        <p:spPr/>
        <p:txBody>
          <a:bodyPr/>
          <a:lstStyle/>
          <a:p>
            <a:r>
              <a:rPr lang="en-US" dirty="0"/>
              <a:t>Dependency injection example</a:t>
            </a:r>
          </a:p>
        </p:txBody>
      </p:sp>
      <p:pic>
        <p:nvPicPr>
          <p:cNvPr id="4" name="Content Placeholder 3">
            <a:extLst>
              <a:ext uri="{FF2B5EF4-FFF2-40B4-BE49-F238E27FC236}">
                <a16:creationId xmlns:a16="http://schemas.microsoft.com/office/drawing/2014/main" id="{471E0FE1-675F-D048-B7F3-232E3C060E55}"/>
              </a:ext>
            </a:extLst>
          </p:cNvPr>
          <p:cNvPicPr>
            <a:picLocks noGrp="1" noChangeAspect="1"/>
          </p:cNvPicPr>
          <p:nvPr>
            <p:ph idx="1"/>
          </p:nvPr>
        </p:nvPicPr>
        <p:blipFill>
          <a:blip r:embed="rId3"/>
          <a:stretch>
            <a:fillRect/>
          </a:stretch>
        </p:blipFill>
        <p:spPr>
          <a:xfrm>
            <a:off x="-128337" y="-443610"/>
            <a:ext cx="12769516" cy="8513011"/>
          </a:xfrm>
          <a:prstGeom prst="rect">
            <a:avLst/>
          </a:prstGeom>
        </p:spPr>
      </p:pic>
      <p:sp>
        <p:nvSpPr>
          <p:cNvPr id="10" name="Rectangle 9">
            <a:extLst>
              <a:ext uri="{FF2B5EF4-FFF2-40B4-BE49-F238E27FC236}">
                <a16:creationId xmlns:a16="http://schemas.microsoft.com/office/drawing/2014/main" id="{BC8087B7-774E-164D-8E33-0F78C97F9500}"/>
              </a:ext>
            </a:extLst>
          </p:cNvPr>
          <p:cNvSpPr/>
          <p:nvPr/>
        </p:nvSpPr>
        <p:spPr>
          <a:xfrm>
            <a:off x="1756525" y="2967335"/>
            <a:ext cx="8678979" cy="1569660"/>
          </a:xfrm>
          <a:prstGeom prst="rect">
            <a:avLst/>
          </a:prstGeom>
          <a:noFill/>
          <a:ln>
            <a:noFill/>
          </a:ln>
        </p:spPr>
        <p:txBody>
          <a:bodyPr wrap="none" lIns="91440" tIns="45720" rIns="91440" bIns="45720">
            <a:spAutoFit/>
          </a:bodyPr>
          <a:lstStyle/>
          <a:p>
            <a:pPr algn="ctr"/>
            <a:r>
              <a:rPr lang="en-US" sz="9600" b="1" spc="50" dirty="0">
                <a:ln w="9525" cmpd="sng">
                  <a:solidFill>
                    <a:schemeClr val="tx1"/>
                  </a:solidFill>
                  <a:prstDash val="solid"/>
                </a:ln>
                <a:solidFill>
                  <a:srgbClr val="70AD47">
                    <a:tint val="1000"/>
                  </a:srgbClr>
                </a:solidFill>
                <a:effectLst>
                  <a:glow rad="38100">
                    <a:schemeClr val="accent1">
                      <a:alpha val="40000"/>
                    </a:schemeClr>
                  </a:glow>
                </a:effectLst>
                <a:latin typeface="Coolvetica" panose="020B0603030602020004" pitchFamily="34" charset="77"/>
              </a:rPr>
              <a:t>Let’s get SOLID!</a:t>
            </a:r>
          </a:p>
        </p:txBody>
      </p:sp>
    </p:spTree>
    <p:extLst>
      <p:ext uri="{BB962C8B-B14F-4D97-AF65-F5344CB8AC3E}">
        <p14:creationId xmlns:p14="http://schemas.microsoft.com/office/powerpoint/2010/main" val="978987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Programming is a developed skill</a:t>
            </a:r>
          </a:p>
        </p:txBody>
      </p:sp>
      <p:pic>
        <p:nvPicPr>
          <p:cNvPr id="5" name="Content Placeholder 4"/>
          <p:cNvPicPr>
            <a:picLocks noGrp="1" noChangeAspect="1"/>
          </p:cNvPicPr>
          <p:nvPr>
            <p:ph idx="1"/>
          </p:nvPr>
        </p:nvPicPr>
        <p:blipFill>
          <a:blip r:embed="rId3"/>
          <a:stretch>
            <a:fillRect/>
          </a:stretch>
        </p:blipFill>
        <p:spPr>
          <a:xfrm>
            <a:off x="3738544" y="2120900"/>
            <a:ext cx="4721262" cy="4051300"/>
          </a:xfrm>
          <a:prstGeom prst="rect">
            <a:avLst/>
          </a:prstGeom>
        </p:spPr>
      </p:pic>
      <p:sp>
        <p:nvSpPr>
          <p:cNvPr id="6" name="TextBox 5"/>
          <p:cNvSpPr txBox="1"/>
          <p:nvPr/>
        </p:nvSpPr>
        <p:spPr>
          <a:xfrm>
            <a:off x="3663934" y="5692973"/>
            <a:ext cx="4721262" cy="307777"/>
          </a:xfrm>
          <a:prstGeom prst="rect">
            <a:avLst/>
          </a:prstGeom>
          <a:noFill/>
        </p:spPr>
        <p:txBody>
          <a:bodyPr wrap="square" rtlCol="0">
            <a:spAutoFit/>
          </a:bodyPr>
          <a:lstStyle/>
          <a:p>
            <a:r>
              <a:rPr lang="en-US" sz="1400" dirty="0"/>
              <a:t>http://</a:t>
            </a:r>
            <a:r>
              <a:rPr lang="en-US" sz="1400" dirty="0" err="1"/>
              <a:t>abstrusegoose.com</a:t>
            </a:r>
            <a:r>
              <a:rPr lang="en-US" sz="1400" dirty="0"/>
              <a:t>/249</a:t>
            </a:r>
          </a:p>
        </p:txBody>
      </p:sp>
    </p:spTree>
    <p:extLst>
      <p:ext uri="{BB962C8B-B14F-4D97-AF65-F5344CB8AC3E}">
        <p14:creationId xmlns:p14="http://schemas.microsoft.com/office/powerpoint/2010/main" val="1127013653"/>
      </p:ext>
    </p:extLst>
  </p:cSld>
  <p:clrMapOvr>
    <a:masterClrMapping/>
  </p:clrMapOvr>
  <mc:AlternateContent xmlns:mc="http://schemas.openxmlformats.org/markup-compatibility/2006" xmlns:p14="http://schemas.microsoft.com/office/powerpoint/2010/main">
    <mc:Choice Requires="p14">
      <p:transition spd="slow" p14:dur="2000" advTm="95881"/>
    </mc:Choice>
    <mc:Fallback xmlns="">
      <p:transition spd="slow" advTm="95881"/>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54DAA-4ADA-4636-A0A9-88F6A263E6CD}"/>
              </a:ext>
            </a:extLst>
          </p:cNvPr>
          <p:cNvSpPr>
            <a:spLocks noGrp="1"/>
          </p:cNvSpPr>
          <p:nvPr>
            <p:ph type="title"/>
          </p:nvPr>
        </p:nvSpPr>
        <p:spPr/>
        <p:txBody>
          <a:bodyPr/>
          <a:lstStyle/>
          <a:p>
            <a:r>
              <a:rPr lang="en-US" dirty="0"/>
              <a:t>Be Careful with </a:t>
            </a:r>
            <a:r>
              <a:rPr lang="en-US" dirty="0" err="1"/>
              <a:t>SIDe</a:t>
            </a:r>
            <a:r>
              <a:rPr lang="en-US"/>
              <a:t> Projects</a:t>
            </a:r>
            <a:r>
              <a:rPr lang="en-US" dirty="0"/>
              <a:t>!</a:t>
            </a:r>
          </a:p>
        </p:txBody>
      </p:sp>
      <p:sp>
        <p:nvSpPr>
          <p:cNvPr id="3" name="Content Placeholder 2">
            <a:extLst>
              <a:ext uri="{FF2B5EF4-FFF2-40B4-BE49-F238E27FC236}">
                <a16:creationId xmlns:a16="http://schemas.microsoft.com/office/drawing/2014/main" id="{E27FA0F4-FDE5-46DA-8ABC-F1E2EBC297B8}"/>
              </a:ext>
            </a:extLst>
          </p:cNvPr>
          <p:cNvSpPr>
            <a:spLocks noGrp="1"/>
          </p:cNvSpPr>
          <p:nvPr>
            <p:ph idx="1"/>
          </p:nvPr>
        </p:nvSpPr>
        <p:spPr>
          <a:xfrm>
            <a:off x="1069848" y="2121408"/>
            <a:ext cx="10058400" cy="4050792"/>
          </a:xfrm>
        </p:spPr>
        <p:txBody>
          <a:bodyPr/>
          <a:lstStyle/>
          <a:p>
            <a:r>
              <a:rPr lang="en-US" dirty="0"/>
              <a:t>Specific knowledge, skill, time requirements</a:t>
            </a:r>
          </a:p>
          <a:p>
            <a:r>
              <a:rPr lang="en-US" dirty="0"/>
              <a:t>Short cuts and distractions reinforce bad practices</a:t>
            </a:r>
          </a:p>
          <a:p>
            <a:r>
              <a:rPr lang="en-US" dirty="0"/>
              <a:t>Focusing on one skill can be detrimental to others</a:t>
            </a:r>
          </a:p>
          <a:p>
            <a:r>
              <a:rPr lang="en-US" dirty="0"/>
              <a:t>Not be time efficient</a:t>
            </a:r>
          </a:p>
          <a:p>
            <a:endParaRPr lang="en-US" dirty="0"/>
          </a:p>
          <a:p>
            <a:endParaRPr lang="en-US" dirty="0"/>
          </a:p>
          <a:p>
            <a:endParaRPr lang="en-US" dirty="0"/>
          </a:p>
        </p:txBody>
      </p:sp>
    </p:spTree>
    <p:extLst>
      <p:ext uri="{BB962C8B-B14F-4D97-AF65-F5344CB8AC3E}">
        <p14:creationId xmlns:p14="http://schemas.microsoft.com/office/powerpoint/2010/main" val="4101247886"/>
      </p:ext>
    </p:extLst>
  </p:cSld>
  <p:clrMapOvr>
    <a:masterClrMapping/>
  </p:clrMapOvr>
  <mc:AlternateContent xmlns:mc="http://schemas.openxmlformats.org/markup-compatibility/2006" xmlns:p14="http://schemas.microsoft.com/office/powerpoint/2010/main">
    <mc:Choice Requires="p14">
      <p:transition spd="slow" p14:dur="2000" advTm="110172"/>
    </mc:Choice>
    <mc:Fallback xmlns="">
      <p:transition spd="slow" advTm="11017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23787-4C8B-E249-AB50-97C22E1ABC34}"/>
              </a:ext>
            </a:extLst>
          </p:cNvPr>
          <p:cNvSpPr>
            <a:spLocks noGrp="1"/>
          </p:cNvSpPr>
          <p:nvPr>
            <p:ph type="title"/>
          </p:nvPr>
        </p:nvSpPr>
        <p:spPr/>
        <p:txBody>
          <a:bodyPr/>
          <a:lstStyle/>
          <a:p>
            <a:r>
              <a:rPr lang="en-US" dirty="0"/>
              <a:t>Practice vs “JUST DO IT”</a:t>
            </a:r>
          </a:p>
        </p:txBody>
      </p:sp>
      <p:sp>
        <p:nvSpPr>
          <p:cNvPr id="3" name="Content Placeholder 2">
            <a:extLst>
              <a:ext uri="{FF2B5EF4-FFF2-40B4-BE49-F238E27FC236}">
                <a16:creationId xmlns:a16="http://schemas.microsoft.com/office/drawing/2014/main" id="{146A43C5-D172-4148-8C7F-C6A5E4195346}"/>
              </a:ext>
            </a:extLst>
          </p:cNvPr>
          <p:cNvSpPr>
            <a:spLocks noGrp="1"/>
          </p:cNvSpPr>
          <p:nvPr>
            <p:ph idx="1"/>
          </p:nvPr>
        </p:nvSpPr>
        <p:spPr/>
        <p:txBody>
          <a:bodyPr/>
          <a:lstStyle/>
          <a:p>
            <a:r>
              <a:rPr lang="en-US" dirty="0"/>
              <a:t>Soccer scrimmage: 22:1</a:t>
            </a:r>
          </a:p>
          <a:p>
            <a:pPr lvl="1"/>
            <a:r>
              <a:rPr lang="en-US" dirty="0"/>
              <a:t>10-40 ball touches per game</a:t>
            </a:r>
          </a:p>
          <a:p>
            <a:r>
              <a:rPr lang="en-US" dirty="0"/>
              <a:t>Soccer 90 minute practice 4:1 </a:t>
            </a:r>
            <a:r>
              <a:rPr lang="en-US" dirty="0" err="1"/>
              <a:t>Player:Ball</a:t>
            </a:r>
            <a:r>
              <a:rPr lang="en-US" dirty="0"/>
              <a:t> ratio…</a:t>
            </a:r>
          </a:p>
          <a:p>
            <a:pPr lvl="1"/>
            <a:r>
              <a:rPr lang="en-US" dirty="0"/>
              <a:t>200-400 ball touches</a:t>
            </a:r>
          </a:p>
          <a:p>
            <a:r>
              <a:rPr lang="en-US" dirty="0"/>
              <a:t>What about field goal kickers?</a:t>
            </a:r>
          </a:p>
          <a:p>
            <a:pPr lvl="1"/>
            <a:endParaRPr lang="en-US" dirty="0"/>
          </a:p>
          <a:p>
            <a:endParaRPr lang="en-US" dirty="0"/>
          </a:p>
          <a:p>
            <a:endParaRPr lang="en-US" dirty="0"/>
          </a:p>
          <a:p>
            <a:endParaRPr lang="en-US" dirty="0"/>
          </a:p>
        </p:txBody>
      </p:sp>
      <p:sp>
        <p:nvSpPr>
          <p:cNvPr id="4" name="Rectangle 3">
            <a:extLst>
              <a:ext uri="{FF2B5EF4-FFF2-40B4-BE49-F238E27FC236}">
                <a16:creationId xmlns:a16="http://schemas.microsoft.com/office/drawing/2014/main" id="{2B7027E6-BA9C-764A-9956-CC4CFE6C5C03}"/>
              </a:ext>
            </a:extLst>
          </p:cNvPr>
          <p:cNvSpPr/>
          <p:nvPr/>
        </p:nvSpPr>
        <p:spPr>
          <a:xfrm>
            <a:off x="1069847" y="6211669"/>
            <a:ext cx="7919169" cy="369332"/>
          </a:xfrm>
          <a:prstGeom prst="rect">
            <a:avLst/>
          </a:prstGeom>
        </p:spPr>
        <p:txBody>
          <a:bodyPr wrap="square">
            <a:spAutoFit/>
          </a:bodyPr>
          <a:lstStyle/>
          <a:p>
            <a:r>
              <a:rPr lang="en-US" dirty="0"/>
              <a:t>https://</a:t>
            </a:r>
            <a:r>
              <a:rPr lang="en-US" dirty="0" err="1"/>
              <a:t>www.wegotplayers.com</a:t>
            </a:r>
            <a:r>
              <a:rPr lang="en-US" dirty="0"/>
              <a:t>/soccer-training-vs-games/</a:t>
            </a:r>
          </a:p>
        </p:txBody>
      </p:sp>
    </p:spTree>
    <p:extLst>
      <p:ext uri="{BB962C8B-B14F-4D97-AF65-F5344CB8AC3E}">
        <p14:creationId xmlns:p14="http://schemas.microsoft.com/office/powerpoint/2010/main" val="2810870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3AF35CD-DA30-4E34-B0F3-32C27766DA0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CFC42DC-2C46-47C4-BC61-530557385DB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1" name="Oval 20">
              <a:extLst>
                <a:ext uri="{FF2B5EF4-FFF2-40B4-BE49-F238E27FC236}">
                  <a16:creationId xmlns:a16="http://schemas.microsoft.com/office/drawing/2014/main" id="{54B91A37-AA1F-4966-8ACF-93023547DA92}"/>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2" name="Oval 21">
              <a:extLst>
                <a:ext uri="{FF2B5EF4-FFF2-40B4-BE49-F238E27FC236}">
                  <a16:creationId xmlns:a16="http://schemas.microsoft.com/office/drawing/2014/main" id="{17B17AC5-0931-432F-9A4A-DDCFAA010ABC}"/>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13" name="Picture 12">
            <a:extLst>
              <a:ext uri="{FF2B5EF4-FFF2-40B4-BE49-F238E27FC236}">
                <a16:creationId xmlns:a16="http://schemas.microsoft.com/office/drawing/2014/main" id="{D63A9A4B-60D0-3C4E-B12D-18A743B6BE3E}"/>
              </a:ext>
            </a:extLst>
          </p:cNvPr>
          <p:cNvPicPr>
            <a:picLocks noChangeAspect="1"/>
          </p:cNvPicPr>
          <p:nvPr/>
        </p:nvPicPr>
        <p:blipFill>
          <a:blip r:embed="rId6"/>
          <a:stretch>
            <a:fillRect/>
          </a:stretch>
        </p:blipFill>
        <p:spPr>
          <a:xfrm>
            <a:off x="633999" y="1085557"/>
            <a:ext cx="6882269" cy="4697147"/>
          </a:xfrm>
          <a:prstGeom prst="rect">
            <a:avLst/>
          </a:prstGeom>
        </p:spPr>
      </p:pic>
      <p:sp>
        <p:nvSpPr>
          <p:cNvPr id="2" name="Title 1">
            <a:extLst>
              <a:ext uri="{FF2B5EF4-FFF2-40B4-BE49-F238E27FC236}">
                <a16:creationId xmlns:a16="http://schemas.microsoft.com/office/drawing/2014/main" id="{216DD3AE-4A5F-EF48-AFBF-37943388D734}"/>
              </a:ext>
            </a:extLst>
          </p:cNvPr>
          <p:cNvSpPr>
            <a:spLocks noGrp="1"/>
          </p:cNvSpPr>
          <p:nvPr>
            <p:ph type="title"/>
          </p:nvPr>
        </p:nvSpPr>
        <p:spPr>
          <a:xfrm>
            <a:off x="8156350" y="484632"/>
            <a:ext cx="3544035" cy="1609344"/>
          </a:xfrm>
          <a:ln>
            <a:noFill/>
          </a:ln>
        </p:spPr>
        <p:txBody>
          <a:bodyPr>
            <a:normAutofit/>
          </a:bodyPr>
          <a:lstStyle/>
          <a:p>
            <a:r>
              <a:rPr lang="en-US" sz="3200" dirty="0"/>
              <a:t>Explicit Procedural</a:t>
            </a:r>
          </a:p>
        </p:txBody>
      </p:sp>
      <p:pic>
        <p:nvPicPr>
          <p:cNvPr id="14" name="Picture 13">
            <a:extLst>
              <a:ext uri="{FF2B5EF4-FFF2-40B4-BE49-F238E27FC236}">
                <a16:creationId xmlns:a16="http://schemas.microsoft.com/office/drawing/2014/main" id="{DE8152B9-BD8A-C944-BF78-82D3653C0F0A}"/>
              </a:ext>
            </a:extLst>
          </p:cNvPr>
          <p:cNvPicPr>
            <a:picLocks noChangeAspect="1"/>
          </p:cNvPicPr>
          <p:nvPr/>
        </p:nvPicPr>
        <p:blipFill>
          <a:blip r:embed="rId7"/>
          <a:stretch>
            <a:fillRect/>
          </a:stretch>
        </p:blipFill>
        <p:spPr>
          <a:xfrm>
            <a:off x="8861567" y="2620404"/>
            <a:ext cx="2133600" cy="3162300"/>
          </a:xfrm>
          <a:prstGeom prst="rect">
            <a:avLst/>
          </a:prstGeom>
        </p:spPr>
      </p:pic>
    </p:spTree>
    <p:extLst>
      <p:ext uri="{BB962C8B-B14F-4D97-AF65-F5344CB8AC3E}">
        <p14:creationId xmlns:p14="http://schemas.microsoft.com/office/powerpoint/2010/main" val="3045154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9.5"/>
</p:tagLst>
</file>

<file path=ppt/tags/tag2.xml><?xml version="1.0" encoding="utf-8"?>
<p:tagLst xmlns:a="http://schemas.openxmlformats.org/drawingml/2006/main" xmlns:r="http://schemas.openxmlformats.org/officeDocument/2006/relationships" xmlns:p="http://schemas.openxmlformats.org/presentationml/2006/main">
  <p:tag name="TIMING" val="|48.2"/>
</p:tagLst>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12619</TotalTime>
  <Words>3880</Words>
  <Application>Microsoft Macintosh PowerPoint</Application>
  <PresentationFormat>Widescreen</PresentationFormat>
  <Paragraphs>533</Paragraphs>
  <Slides>42</Slides>
  <Notes>40</Notes>
  <HiddenSlides>2</HiddenSlides>
  <MMClips>6</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Arial</vt:lpstr>
      <vt:lpstr>Calibri</vt:lpstr>
      <vt:lpstr>Coolvetica</vt:lpstr>
      <vt:lpstr>Mangal</vt:lpstr>
      <vt:lpstr>Rockwell</vt:lpstr>
      <vt:lpstr>Rockwell Condensed</vt:lpstr>
      <vt:lpstr>Rockwell Extra Bold</vt:lpstr>
      <vt:lpstr>Wingdings</vt:lpstr>
      <vt:lpstr>Wood Type</vt:lpstr>
      <vt:lpstr>deliberate practice for programmers</vt:lpstr>
      <vt:lpstr>Summary</vt:lpstr>
      <vt:lpstr>Skills are important</vt:lpstr>
      <vt:lpstr>Knowledge vs skill</vt:lpstr>
      <vt:lpstr>Dependency injection example</vt:lpstr>
      <vt:lpstr>Programming is a developed skill</vt:lpstr>
      <vt:lpstr>Be Careful with SIDe Projects!</vt:lpstr>
      <vt:lpstr>Practice vs “JUST DO IT”</vt:lpstr>
      <vt:lpstr>Explicit Procedural</vt:lpstr>
      <vt:lpstr>Fizzbuzz</vt:lpstr>
      <vt:lpstr>Is it too late for me?</vt:lpstr>
      <vt:lpstr>What about natural talent?</vt:lpstr>
      <vt:lpstr>deliberate practice for programmers</vt:lpstr>
      <vt:lpstr>Git Gud with deliberate practice</vt:lpstr>
      <vt:lpstr>Is it the shoes?</vt:lpstr>
      <vt:lpstr>Deliberate is...</vt:lpstr>
      <vt:lpstr>A weekend of work…</vt:lpstr>
      <vt:lpstr>We can do this!</vt:lpstr>
      <vt:lpstr>Practice for programmers</vt:lpstr>
      <vt:lpstr>How you should practice</vt:lpstr>
      <vt:lpstr>What do you want?</vt:lpstr>
      <vt:lpstr>Map the relevant skills</vt:lpstr>
      <vt:lpstr>Measure your skills independently</vt:lpstr>
      <vt:lpstr>Identify ONE target</vt:lpstr>
      <vt:lpstr>Design an exercise</vt:lpstr>
      <vt:lpstr>Advice for Designing excercise</vt:lpstr>
      <vt:lpstr>Do the exercise</vt:lpstr>
      <vt:lpstr>PowerPoint Presentation</vt:lpstr>
      <vt:lpstr>Up and to the right</vt:lpstr>
      <vt:lpstr>how do we solve problems that are difficult To measure?</vt:lpstr>
      <vt:lpstr>Where are all the code coaches?</vt:lpstr>
      <vt:lpstr>How do writers do it?</vt:lpstr>
      <vt:lpstr>How to mentor</vt:lpstr>
      <vt:lpstr>Mentoring: Preparation</vt:lpstr>
      <vt:lpstr>Mentoring: During practice</vt:lpstr>
      <vt:lpstr>Mentoring: Post Practice</vt:lpstr>
      <vt:lpstr>How to be a better interviewee?</vt:lpstr>
      <vt:lpstr>SUMMARY</vt:lpstr>
      <vt:lpstr>Audiobooks!</vt:lpstr>
      <vt:lpstr>X for y Sites</vt:lpstr>
      <vt:lpstr>codingblocks.net/practice</vt:lpstr>
      <vt:lpstr>PowerPoint Presentation</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better programming through deliberate practice</dc:title>
  <dc:creator>Microsoft Office User</dc:creator>
  <cp:lastModifiedBy>Microsoft Office User</cp:lastModifiedBy>
  <cp:revision>1975</cp:revision>
  <dcterms:created xsi:type="dcterms:W3CDTF">2017-11-10T23:44:21Z</dcterms:created>
  <dcterms:modified xsi:type="dcterms:W3CDTF">2018-03-16T17:51:47Z</dcterms:modified>
</cp:coreProperties>
</file>